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9" r:id="rId2"/>
    <p:sldId id="260" r:id="rId3"/>
    <p:sldId id="256" r:id="rId4"/>
    <p:sldId id="257" r:id="rId5"/>
    <p:sldId id="261" r:id="rId6"/>
    <p:sldId id="258" r:id="rId7"/>
    <p:sldId id="263" r:id="rId8"/>
    <p:sldId id="264" r:id="rId9"/>
    <p:sldId id="265"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9"/>
    <p:restoredTop sz="87061"/>
  </p:normalViewPr>
  <p:slideViewPr>
    <p:cSldViewPr>
      <p:cViewPr varScale="1">
        <p:scale>
          <a:sx n="133" d="100"/>
          <a:sy n="133" d="100"/>
        </p:scale>
        <p:origin x="2408" y="21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356354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1400" b="1" i="0" dirty="0">
                <a:latin typeface="Gill Sans" panose="020B0502020104020203" pitchFamily="34" charset="-79"/>
                <a:ea typeface="ＭＳ Ｐゴシック" charset="0"/>
                <a:cs typeface="Gill Sans" panose="020B0502020104020203" pitchFamily="34" charset="-79"/>
              </a:rPr>
              <a:t>General purpose of this PowerPoint Control Development Workshop template slides:</a:t>
            </a:r>
          </a:p>
          <a:p>
            <a:pPr marL="270900" indent="-342900" eaLnBrk="1" hangingPunct="1">
              <a:buFont typeface="Arial" panose="020B0604020202020204" pitchFamily="34" charset="0"/>
              <a:buChar char="•"/>
            </a:pPr>
            <a:r>
              <a:rPr lang="en-AU" sz="1400" b="0" i="0" dirty="0">
                <a:latin typeface="Gill Sans" panose="020B0502020104020203" pitchFamily="34" charset="-79"/>
                <a:ea typeface="ＭＳ Ｐゴシック" charset="0"/>
                <a:cs typeface="Gill Sans" panose="020B0502020104020203" pitchFamily="34" charset="-79"/>
              </a:rPr>
              <a:t>This template</a:t>
            </a:r>
            <a:r>
              <a:rPr lang="en-AU" sz="1400" b="0" i="0" baseline="0" dirty="0">
                <a:latin typeface="Gill Sans" panose="020B0502020104020203" pitchFamily="34" charset="-79"/>
                <a:ea typeface="ＭＳ Ｐゴシック" charset="0"/>
                <a:cs typeface="Gill Sans" panose="020B0502020104020203" pitchFamily="34" charset="-79"/>
              </a:rPr>
              <a:t> is designed to help to the EA-Facilitators build and present the control development workshop slides.</a:t>
            </a:r>
          </a:p>
          <a:p>
            <a:pPr marL="270900" indent="-342900" eaLnBrk="1" hangingPunct="1">
              <a:buFont typeface="Arial" panose="020B0604020202020204" pitchFamily="34" charset="0"/>
              <a:buChar char="•"/>
            </a:pPr>
            <a:r>
              <a:rPr lang="en-AU" sz="1400" b="0" i="0" baseline="0" dirty="0">
                <a:latin typeface="Gill Sans" panose="020B0502020104020203" pitchFamily="34" charset="-79"/>
                <a:ea typeface="ＭＳ Ｐゴシック" charset="0"/>
                <a:cs typeface="Gill Sans" panose="020B0502020104020203" pitchFamily="34" charset="-79"/>
              </a:rPr>
              <a:t>These first 5 slides are given in template format for you to fill out. Then the following 5 slides are given as an example of the type of information that should be entered into these slides.</a:t>
            </a:r>
          </a:p>
          <a:p>
            <a:pPr marL="270900" indent="-342900" eaLnBrk="1" hangingPunct="1">
              <a:buFont typeface="Arial" panose="020B0604020202020204" pitchFamily="34" charset="0"/>
              <a:buChar char="•"/>
            </a:pPr>
            <a:endParaRPr lang="en-AU" sz="1400" b="0" i="0" baseline="0" dirty="0">
              <a:latin typeface="Gill Sans" panose="020B0502020104020203" pitchFamily="34" charset="-79"/>
              <a:ea typeface="ＭＳ Ｐゴシック" charset="0"/>
              <a:cs typeface="Gill Sans" panose="020B0502020104020203" pitchFamily="34" charset="-79"/>
            </a:endParaRPr>
          </a:p>
          <a:p>
            <a:pPr marL="270900" indent="-342900" eaLnBrk="1" hangingPunct="1">
              <a:buFont typeface="Arial" panose="020B0604020202020204" pitchFamily="34" charset="0"/>
              <a:buChar char="•"/>
            </a:pPr>
            <a:r>
              <a:rPr lang="en-AU" sz="1400" b="1" i="0" baseline="0" dirty="0">
                <a:latin typeface="Gill Sans" panose="020B0502020104020203" pitchFamily="34" charset="-79"/>
                <a:ea typeface="ＭＳ Ｐゴシック" charset="0"/>
                <a:cs typeface="Gill Sans" panose="020B0502020104020203" pitchFamily="34" charset="-79"/>
              </a:rPr>
              <a:t>Note: These slides can NOT be altered (e.g. changing the logos etc) without permission from ErgoEnterprises Pty Ltd : Call 1300 693 746</a:t>
            </a:r>
          </a:p>
          <a:p>
            <a:pPr eaLnBrk="1" hangingPunct="1">
              <a:buFontTx/>
              <a:buNone/>
            </a:pPr>
            <a:endParaRPr lang="en-AU" sz="1400" b="0" i="0" baseline="0" dirty="0">
              <a:latin typeface="Gill Sans" panose="020B0502020104020203" pitchFamily="34" charset="-79"/>
              <a:ea typeface="ＭＳ Ｐゴシック" charset="0"/>
              <a:cs typeface="Gill Sans" panose="020B0502020104020203" pitchFamily="34" charset="-79"/>
            </a:endParaRPr>
          </a:p>
          <a:p>
            <a:pPr eaLnBrk="1" hangingPunct="1">
              <a:buFontTx/>
              <a:buNone/>
            </a:pPr>
            <a:r>
              <a:rPr lang="en-AU" sz="1400" b="1" i="0" baseline="0" dirty="0">
                <a:latin typeface="Gill Sans" panose="020B0502020104020203" pitchFamily="34" charset="-79"/>
                <a:ea typeface="ＭＳ Ｐゴシック" charset="0"/>
                <a:cs typeface="Gill Sans" panose="020B0502020104020203" pitchFamily="34" charset="-79"/>
              </a:rPr>
              <a:t>Slide 1 Notes:</a:t>
            </a:r>
          </a:p>
          <a:p>
            <a:pPr marL="342900" indent="-342900" eaLnBrk="1" hangingPunct="1">
              <a:buFont typeface="Arial" panose="020B0604020202020204" pitchFamily="34" charset="0"/>
              <a:buChar char="•"/>
            </a:pPr>
            <a:r>
              <a:rPr lang="en-AU" sz="1400" b="0" i="0" dirty="0">
                <a:latin typeface="Gill Sans" panose="020B0502020104020203" pitchFamily="34" charset="-79"/>
                <a:ea typeface="ＭＳ Ｐゴシック" charset="0"/>
                <a:cs typeface="Gill Sans" panose="020B0502020104020203" pitchFamily="34" charset="-79"/>
              </a:rPr>
              <a:t>This first title slide is used to when introducing the Control Development Workshop.</a:t>
            </a:r>
          </a:p>
          <a:p>
            <a:pPr marL="342900" indent="-342900" eaLnBrk="1" hangingPunct="1">
              <a:buFont typeface="Arial" panose="020B0604020202020204" pitchFamily="34" charset="0"/>
              <a:buChar char="•"/>
            </a:pPr>
            <a:r>
              <a:rPr lang="en-AU" sz="1400" b="0" i="0" dirty="0">
                <a:latin typeface="Gill Sans" panose="020B0502020104020203" pitchFamily="34" charset="-79"/>
                <a:ea typeface="ＭＳ Ｐゴシック" charset="0"/>
                <a:cs typeface="Gill Sans" panose="020B0502020104020203" pitchFamily="34" charset="-79"/>
              </a:rPr>
              <a:t>Introduce yourself (although hopefully you already know everyone in the room and they know you), get everyone to introduce themselves if necessary, do the safety briefings as required, and then state the purpose of the workshop (i.e. to develop a better way to do the task with less risk of injury and easier for workers to perform).</a:t>
            </a:r>
          </a:p>
        </p:txBody>
      </p:sp>
    </p:spTree>
    <p:extLst>
      <p:ext uri="{BB962C8B-B14F-4D97-AF65-F5344CB8AC3E}">
        <p14:creationId xmlns:p14="http://schemas.microsoft.com/office/powerpoint/2010/main" val="17727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spcBef>
                <a:spcPts val="200"/>
              </a:spcBef>
              <a:defRPr sz="1400">
                <a:latin typeface="Arial"/>
                <a:ea typeface="Arial"/>
                <a:cs typeface="Arial"/>
                <a:sym typeface="Arial"/>
              </a:defRPr>
            </a:pPr>
            <a:r>
              <a:rPr lang="en-AU" sz="1400" b="1" i="0" baseline="0" dirty="0">
                <a:latin typeface="Gill Sans Ultra Bold" panose="020B0A02020104020203" pitchFamily="34" charset="77"/>
                <a:ea typeface="ＭＳ Ｐゴシック" charset="0"/>
                <a:cs typeface="Gill Sans" panose="020B0502020104020203" pitchFamily="34" charset="-79"/>
              </a:rPr>
              <a:t>Slide 2 Notes:</a:t>
            </a:r>
          </a:p>
          <a:p>
            <a:pPr marL="285750" indent="-285750">
              <a:spcBef>
                <a:spcPts val="200"/>
              </a:spcBef>
              <a:buFont typeface="Arial" panose="020B0604020202020204" pitchFamily="34" charset="0"/>
              <a:buChar char="•"/>
              <a:defRPr sz="1400">
                <a:latin typeface="Arial"/>
                <a:ea typeface="Arial"/>
                <a:cs typeface="Arial"/>
                <a:sym typeface="Arial"/>
              </a:defRPr>
            </a:pPr>
            <a:r>
              <a:rPr lang="en-AU" sz="1400" b="0" i="0" baseline="0" dirty="0">
                <a:latin typeface="Gill Sans Ultra Bold" panose="020B0A02020104020203" pitchFamily="34" charset="77"/>
                <a:ea typeface="ＭＳ Ｐゴシック" charset="0"/>
                <a:cs typeface="Gill Sans" panose="020B0502020104020203" pitchFamily="34" charset="-79"/>
              </a:rPr>
              <a:t>This slide can be used to introduce the 5 risk factors and how ErgoAnalyst calculates the acute and cumulative injury risk based upon the interaction of these 5 risk factors.</a:t>
            </a:r>
          </a:p>
          <a:p>
            <a:pPr marL="285750" indent="-285750">
              <a:spcBef>
                <a:spcPts val="200"/>
              </a:spcBef>
              <a:buFont typeface="Arial" panose="020B0604020202020204" pitchFamily="34" charset="0"/>
              <a:buChar char="•"/>
              <a:defRPr sz="1400">
                <a:latin typeface="Arial"/>
                <a:ea typeface="Arial"/>
                <a:cs typeface="Arial"/>
                <a:sym typeface="Arial"/>
              </a:defRPr>
            </a:pPr>
            <a:r>
              <a:rPr lang="en-AU" sz="1400" b="1" i="0" baseline="0" dirty="0">
                <a:latin typeface="Gill Sans Ultra Bold" panose="020B0A02020104020203" pitchFamily="34" charset="77"/>
                <a:ea typeface="ＭＳ Ｐゴシック" charset="0"/>
                <a:cs typeface="Gill Sans" panose="020B0502020104020203" pitchFamily="34" charset="-79"/>
              </a:rPr>
              <a:t>Note: If ErgoEnterprises has already built a customised ErgoAnalyst training video for your company you can use that instead of presenting this slide. If your company hasn’t got this customised training video and you would like one please contact </a:t>
            </a:r>
            <a:r>
              <a:rPr lang="en-AU" sz="1400" b="1" i="0" baseline="0" dirty="0" err="1">
                <a:latin typeface="Gill Sans Ultra Bold" panose="020B0A02020104020203" pitchFamily="34" charset="77"/>
                <a:ea typeface="ＭＳ Ｐゴシック" charset="0"/>
                <a:cs typeface="Gill Sans" panose="020B0502020104020203" pitchFamily="34" charset="-79"/>
              </a:rPr>
              <a:t>gdennis@ergoenterprises.com.au</a:t>
            </a:r>
            <a:r>
              <a:rPr lang="en-AU" sz="1400" b="1" i="0" baseline="0" dirty="0">
                <a:latin typeface="Gill Sans Ultra Bold" panose="020B0A02020104020203" pitchFamily="34" charset="77"/>
                <a:ea typeface="ＭＳ Ｐゴシック" charset="0"/>
                <a:cs typeface="Gill Sans" panose="020B0502020104020203" pitchFamily="34" charset="-79"/>
              </a:rPr>
              <a:t>.</a:t>
            </a:r>
          </a:p>
          <a:p>
            <a:pPr marL="285750" indent="-285750">
              <a:spcBef>
                <a:spcPts val="200"/>
              </a:spcBef>
              <a:buFont typeface="Arial" panose="020B0604020202020204" pitchFamily="34" charset="0"/>
              <a:buChar char="•"/>
              <a:defRPr sz="1400">
                <a:latin typeface="Arial"/>
                <a:ea typeface="Arial"/>
                <a:cs typeface="Arial"/>
                <a:sym typeface="Arial"/>
              </a:defRPr>
            </a:pPr>
            <a:r>
              <a:rPr lang="en-AU" sz="1400" b="1" i="0" baseline="0" dirty="0">
                <a:latin typeface="Gill Sans Ultra Bold" panose="020B0A02020104020203" pitchFamily="34" charset="77"/>
                <a:ea typeface="ＭＳ Ｐゴシック" charset="0"/>
                <a:cs typeface="Gill Sans" panose="020B0502020104020203" pitchFamily="34" charset="-79"/>
              </a:rPr>
              <a:t>Please note: All of the images on this slide remain the copyright of ErgoEnterprises and can NOT be used for any other purpose other than the delivery of this training.</a:t>
            </a:r>
          </a:p>
          <a:p>
            <a:pPr marL="285750" indent="-285750">
              <a:spcBef>
                <a:spcPts val="200"/>
              </a:spcBef>
              <a:buFont typeface="Arial" panose="020B0604020202020204" pitchFamily="34" charset="0"/>
              <a:buChar char="•"/>
              <a:defRPr sz="1400">
                <a:latin typeface="Arial"/>
                <a:ea typeface="Arial"/>
                <a:cs typeface="Arial"/>
                <a:sym typeface="Arial"/>
              </a:defRPr>
            </a:pPr>
            <a:endParaRPr lang="en-AU" sz="1400" b="0" i="0" baseline="0" dirty="0">
              <a:latin typeface="Gill Sans Ultra Bold" panose="020B0A02020104020203" pitchFamily="34" charset="77"/>
              <a:ea typeface="ＭＳ Ｐゴシック" charset="0"/>
              <a:cs typeface="Gill Sans" panose="020B0502020104020203" pitchFamily="34" charset="-79"/>
            </a:endParaRPr>
          </a:p>
          <a:p>
            <a:pPr marL="285750" indent="-285750">
              <a:spcBef>
                <a:spcPts val="200"/>
              </a:spcBef>
              <a:buFont typeface="Arial" panose="020B0604020202020204" pitchFamily="34" charset="0"/>
              <a:buChar char="•"/>
              <a:defRPr sz="1400">
                <a:latin typeface="Arial"/>
                <a:ea typeface="Arial"/>
                <a:cs typeface="Arial"/>
                <a:sym typeface="Arial"/>
              </a:defRPr>
            </a:pPr>
            <a:r>
              <a:rPr lang="en-AU" sz="1400" b="0" i="0" baseline="0" dirty="0">
                <a:latin typeface="Gill Sans Ultra Bold" panose="020B0A02020104020203" pitchFamily="34" charset="77"/>
                <a:ea typeface="ＭＳ Ｐゴシック" charset="0"/>
                <a:cs typeface="Gill Sans" panose="020B0502020104020203" pitchFamily="34" charset="-79"/>
              </a:rPr>
              <a:t>Describe each risk factor in turn as they animate one by one with each click (A1 …. A6).</a:t>
            </a:r>
          </a:p>
          <a:p>
            <a:pPr marL="285750" indent="-285750">
              <a:spcBef>
                <a:spcPts val="200"/>
              </a:spcBef>
              <a:buFont typeface="Arial" panose="020B0604020202020204" pitchFamily="34" charset="0"/>
              <a:buChar char="•"/>
              <a:defRPr sz="1400">
                <a:latin typeface="Arial"/>
                <a:ea typeface="Arial"/>
                <a:cs typeface="Arial"/>
                <a:sym typeface="Arial"/>
              </a:defRPr>
            </a:pPr>
            <a:r>
              <a:rPr lang="en-AU" sz="1400" b="0" i="0" baseline="0" dirty="0">
                <a:latin typeface="Gill Sans Ultra Bold" panose="020B0A02020104020203" pitchFamily="34" charset="77"/>
                <a:ea typeface="ＭＳ Ｐゴシック" charset="0"/>
                <a:cs typeface="Gill Sans" panose="020B0502020104020203" pitchFamily="34" charset="-79"/>
              </a:rPr>
              <a:t>Describe the following (but try to use your own words … this may mean you have to practice delivering this slide before your first workshop):</a:t>
            </a:r>
          </a:p>
          <a:p>
            <a:pPr marL="285750" indent="-285750">
              <a:spcBef>
                <a:spcPts val="200"/>
              </a:spcBef>
              <a:buFont typeface="Arial" panose="020B0604020202020204" pitchFamily="34" charset="0"/>
              <a:buChar char="•"/>
              <a:defRPr sz="1400">
                <a:latin typeface="Arial"/>
                <a:ea typeface="Arial"/>
                <a:cs typeface="Arial"/>
                <a:sym typeface="Arial"/>
              </a:defRPr>
            </a:pPr>
            <a:endParaRPr lang="en-AU" sz="1400" b="0" i="0" baseline="0" dirty="0">
              <a:latin typeface="Gill Sans Ultra Bold" panose="020B0A02020104020203" pitchFamily="34" charset="77"/>
              <a:ea typeface="ＭＳ Ｐゴシック" charset="0"/>
              <a:cs typeface="Gill Sans" panose="020B0502020104020203" pitchFamily="34" charset="-79"/>
            </a:endParaRPr>
          </a:p>
          <a:p>
            <a:pPr marL="285750" indent="-285750">
              <a:spcBef>
                <a:spcPts val="200"/>
              </a:spcBef>
              <a:buFont typeface="Arial" panose="020B0604020202020204" pitchFamily="34" charset="0"/>
              <a:buChar char="•"/>
              <a:defRPr sz="1400">
                <a:latin typeface="Arial"/>
                <a:ea typeface="Arial"/>
                <a:cs typeface="Arial"/>
                <a:sym typeface="Arial"/>
              </a:defRPr>
            </a:pPr>
            <a:r>
              <a:rPr dirty="0">
                <a:latin typeface="Gill Sans Ultra Bold" panose="020B0A02020104020203" pitchFamily="34" charset="77"/>
              </a:rPr>
              <a:t>There are four physical risk factors, as well as various environmental factors that can cause injury … those risk factors are : …</a:t>
            </a:r>
            <a:endParaRPr lang="en-AU"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(A1 -</a:t>
            </a:r>
            <a:r>
              <a:rPr lang="en-AU" b="1" dirty="0">
                <a:latin typeface="Gill Sans Ultra Bold" panose="020B0A02020104020203" pitchFamily="34" charset="77"/>
              </a:rPr>
              <a:t> animation</a:t>
            </a:r>
            <a:r>
              <a:rPr b="1" dirty="0">
                <a:latin typeface="Gill Sans Ultra Bold" panose="020B0A02020104020203" pitchFamily="34" charset="77"/>
              </a:rPr>
              <a:t>) </a:t>
            </a:r>
            <a:r>
              <a:rPr b="0" dirty="0">
                <a:latin typeface="Gill Sans Ultra Bold" panose="020B0A02020104020203" pitchFamily="34" charset="77"/>
              </a:rPr>
              <a:t>Exertion …</a:t>
            </a:r>
            <a:r>
              <a:rPr lang="en-AU" b="0" dirty="0">
                <a:latin typeface="Gill Sans Ultra Bold" panose="020B0A02020104020203" pitchFamily="34" charset="77"/>
              </a:rPr>
              <a:t> which is a measure of the internal muscle force that is required by each body part to perform the task. E.g. Describe how lifting a lighter weight with arms outstretched may be harder than lifting a heavier weight held close to the body.</a:t>
            </a: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(A2) </a:t>
            </a:r>
            <a:r>
              <a:rPr b="0" dirty="0">
                <a:latin typeface="Gill Sans Ultra Bold" panose="020B0A02020104020203" pitchFamily="34" charset="77"/>
              </a:rPr>
              <a:t>Exposure …</a:t>
            </a:r>
            <a:r>
              <a:rPr lang="en-AU" b="0" dirty="0">
                <a:latin typeface="Gill Sans Ultra Bold" panose="020B0A02020104020203" pitchFamily="34" charset="77"/>
              </a:rPr>
              <a:t> is different to duration, it is a measure of how long the task is continually performed by each body part without a period of recuperation. E.g. For a 4 hour task (i.e. duration) doing it for 4 hours continually has a higher exposure than doing it for an hour on and an hour doing something else (for 8 hours) with different body parts and/or different risk factors. </a:t>
            </a: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(A3) </a:t>
            </a:r>
            <a:r>
              <a:rPr b="0" dirty="0">
                <a:latin typeface="Gill Sans Ultra Bold" panose="020B0A02020104020203" pitchFamily="34" charset="77"/>
              </a:rPr>
              <a:t>Awkward Postures … </a:t>
            </a:r>
            <a:r>
              <a:rPr lang="en-AU" b="0" dirty="0">
                <a:latin typeface="Gill Sans Ultra Bold" panose="020B0A02020104020203" pitchFamily="34" charset="77"/>
              </a:rPr>
              <a:t>are a measure of how extreme the posture is away from a normal range of motion. Note: The risk goes up exponentially at the end of the range of motion.</a:t>
            </a: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(A4) </a:t>
            </a:r>
            <a:r>
              <a:rPr lang="en-AU" dirty="0">
                <a:latin typeface="Gill Sans Ultra Bold" panose="020B0A02020104020203" pitchFamily="34" charset="77"/>
              </a:rPr>
              <a:t>Holding </a:t>
            </a:r>
            <a:r>
              <a:rPr b="0" dirty="0">
                <a:latin typeface="Gill Sans Ultra Bold" panose="020B0A02020104020203" pitchFamily="34" charset="77"/>
              </a:rPr>
              <a:t>Static </a:t>
            </a:r>
            <a:r>
              <a:rPr lang="en-AU" b="0" dirty="0">
                <a:latin typeface="Gill Sans Ultra Bold" panose="020B0A02020104020203" pitchFamily="34" charset="77"/>
              </a:rPr>
              <a:t>postures </a:t>
            </a:r>
            <a:r>
              <a:rPr b="0" dirty="0">
                <a:latin typeface="Gill Sans Ultra Bold" panose="020B0A02020104020203" pitchFamily="34" charset="77"/>
              </a:rPr>
              <a:t>or </a:t>
            </a:r>
            <a:r>
              <a:rPr lang="en-AU" b="0" dirty="0">
                <a:latin typeface="Gill Sans Ultra Bold" panose="020B0A02020104020203" pitchFamily="34" charset="77"/>
              </a:rPr>
              <a:t>doing </a:t>
            </a:r>
            <a:r>
              <a:rPr b="0" dirty="0">
                <a:latin typeface="Gill Sans Ultra Bold" panose="020B0A02020104020203" pitchFamily="34" charset="77"/>
              </a:rPr>
              <a:t>Repetitive Movement Patter</a:t>
            </a:r>
            <a:r>
              <a:rPr lang="en-AU" b="0" dirty="0">
                <a:latin typeface="Gill Sans Ultra Bold" panose="020B0A02020104020203" pitchFamily="34" charset="77"/>
              </a:rPr>
              <a:t>n</a:t>
            </a:r>
            <a:r>
              <a:rPr b="0" dirty="0">
                <a:latin typeface="Gill Sans Ultra Bold" panose="020B0A02020104020203" pitchFamily="34" charset="77"/>
              </a:rPr>
              <a:t>s</a:t>
            </a:r>
            <a:r>
              <a:rPr lang="en-AU" b="0" dirty="0">
                <a:latin typeface="Gill Sans Ultra Bold" panose="020B0A02020104020203" pitchFamily="34" charset="77"/>
              </a:rPr>
              <a:t>, particularly with fast cycle times can also be associated with greater injury risk.</a:t>
            </a: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(A5) </a:t>
            </a:r>
            <a:r>
              <a:rPr b="0" dirty="0">
                <a:latin typeface="Gill Sans Ultra Bold" panose="020B0A02020104020203" pitchFamily="34" charset="77"/>
              </a:rPr>
              <a:t>There are also a number of environmental factors … such as heat, time pressures and vibration … that also need to be considered when assessing the risk of injury.</a:t>
            </a:r>
            <a:endParaRPr lang="en-AU" b="0"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endParaRPr lang="en-AU" b="0"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dirty="0">
                <a:latin typeface="Gill Sans Ultra Bold" panose="020B0A02020104020203" pitchFamily="34" charset="77"/>
              </a:rPr>
              <a:t>Whilst each risk factor can cause injury on its own, it is the combination and interaction of these risk factors that cause the greatest risk of injury.</a:t>
            </a:r>
            <a:endParaRPr lang="en-AU"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dirty="0">
                <a:latin typeface="Gill Sans Ultra Bold" panose="020B0A02020104020203" pitchFamily="34" charset="77"/>
              </a:rPr>
              <a:t>For example, awkward postures for relatively short durations are typically not associated with a high injury risk … unless those postures are particularly extreme. </a:t>
            </a:r>
            <a:endParaRPr lang="en-AU"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dirty="0">
                <a:latin typeface="Gill Sans Ultra Bold" panose="020B0A02020104020203" pitchFamily="34" charset="77"/>
              </a:rPr>
              <a:t>But when combined with greater exposure times these awkward postures can dramatically increase the risk of injury. Therefore, it is the exposure to multiple risk factors that is of particular concern when assessing the risk of musculoskeletal injury. </a:t>
            </a:r>
            <a:endParaRPr lang="en-AU"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endParaRPr lang="en-AU"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b="1" dirty="0">
                <a:latin typeface="Gill Sans Ultra Bold" panose="020B0A02020104020203" pitchFamily="34" charset="77"/>
              </a:rPr>
              <a:t>(A6 - ErgoAnalyst software screen capture</a:t>
            </a:r>
            <a:r>
              <a:rPr lang="en-AU" b="1" dirty="0">
                <a:latin typeface="Gill Sans Ultra Bold" panose="020B0A02020104020203" pitchFamily="34" charset="77"/>
              </a:rPr>
              <a:t> animation</a:t>
            </a:r>
            <a:r>
              <a:rPr b="1" dirty="0">
                <a:latin typeface="Gill Sans Ultra Bold" panose="020B0A02020104020203" pitchFamily="34" charset="77"/>
              </a:rPr>
              <a:t>)</a:t>
            </a:r>
            <a:r>
              <a:rPr dirty="0">
                <a:latin typeface="Gill Sans Ultra Bold" panose="020B0A02020104020203" pitchFamily="34" charset="77"/>
              </a:rPr>
              <a:t> </a:t>
            </a:r>
            <a:r>
              <a:rPr b="0" dirty="0">
                <a:latin typeface="Gill Sans Ultra Bold" panose="020B0A02020104020203" pitchFamily="34" charset="77"/>
              </a:rPr>
              <a:t>The determination of both the acute and cumulative injury risk from the interaction of these risk factors is calculated via the ErgoAnalyst software</a:t>
            </a:r>
            <a:r>
              <a:rPr lang="en-AU" b="0" dirty="0">
                <a:latin typeface="Gill Sans Ultra Bold" panose="020B0A02020104020203" pitchFamily="34" charset="77"/>
              </a:rPr>
              <a:t>, which</a:t>
            </a:r>
            <a:r>
              <a:rPr b="0" dirty="0">
                <a:latin typeface="Gill Sans Ultra Bold" panose="020B0A02020104020203" pitchFamily="34" charset="77"/>
              </a:rPr>
              <a:t> can determine the risk of injury to each body part based upon the interaction of these risk factors.</a:t>
            </a:r>
            <a:endParaRPr lang="en-AU" b="0"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lang="en-AU" b="0" dirty="0">
                <a:latin typeface="Gill Sans Ultra Bold" panose="020B0A02020104020203" pitchFamily="34" charset="77"/>
              </a:rPr>
              <a:t>Where; Red represents a high risk of injury … through to Green which represents a low risk of injury … and in if all the body parts have a Green level of acute and cumulative injury risk then the task would typically be considered exercise that was good for you.</a:t>
            </a:r>
          </a:p>
          <a:p>
            <a:pPr marL="285750" indent="-285750">
              <a:spcBef>
                <a:spcPts val="200"/>
              </a:spcBef>
              <a:buFont typeface="Arial" panose="020B0604020202020204" pitchFamily="34" charset="0"/>
              <a:buChar char="•"/>
              <a:defRPr sz="1400">
                <a:latin typeface="Arial"/>
                <a:ea typeface="Arial"/>
                <a:cs typeface="Arial"/>
                <a:sym typeface="Arial"/>
              </a:defRPr>
            </a:pPr>
            <a:r>
              <a:rPr lang="en-AU" b="0" dirty="0">
                <a:latin typeface="Gill Sans Ultra Bold" panose="020B0A02020104020203" pitchFamily="34" charset="77"/>
              </a:rPr>
              <a:t>If there are higher risks of injury (e.g. Orange or Red on the acute and/or cumulative risk figures) then we should focus on changing the task to specifically target the higher risk factors for the figures on the left (i.e. exertion, exposure, posture and movement patterns). Moreover, we can also use this ErgoAnalyst risk analysis tool to determine what sort of risk reduction we should get if we implemented these controls BEFORE we actually implement them. Therefore, we can evaluate how effective various control options will be so that we select the controls with the greatest risk reductions.</a:t>
            </a:r>
          </a:p>
          <a:p>
            <a:pPr marL="285750" indent="-285750">
              <a:spcBef>
                <a:spcPts val="200"/>
              </a:spcBef>
              <a:buFont typeface="Arial" panose="020B0604020202020204" pitchFamily="34" charset="0"/>
              <a:buChar char="•"/>
              <a:defRPr sz="1400">
                <a:latin typeface="Arial"/>
                <a:ea typeface="Arial"/>
                <a:cs typeface="Arial"/>
                <a:sym typeface="Arial"/>
              </a:defRPr>
            </a:pPr>
            <a:endParaRPr lang="en-AU" b="0" dirty="0">
              <a:latin typeface="Gill Sans Ultra Bold" panose="020B0A02020104020203" pitchFamily="34" charset="77"/>
            </a:endParaRPr>
          </a:p>
          <a:p>
            <a:pPr marL="285750" indent="-285750">
              <a:spcBef>
                <a:spcPts val="200"/>
              </a:spcBef>
              <a:buFont typeface="Arial" panose="020B0604020202020204" pitchFamily="34" charset="0"/>
              <a:buChar char="•"/>
              <a:defRPr sz="1400">
                <a:latin typeface="Arial"/>
                <a:ea typeface="Arial"/>
                <a:cs typeface="Arial"/>
                <a:sym typeface="Arial"/>
              </a:defRPr>
            </a:pPr>
            <a:r>
              <a:rPr lang="en-AU" b="0" dirty="0">
                <a:latin typeface="Gill Sans Ultra Bold" panose="020B0A02020104020203" pitchFamily="34" charset="77"/>
              </a:rPr>
              <a:t>Now lets look at the task we have selected to make it easier and safer to perform on the following slides.</a:t>
            </a:r>
          </a:p>
          <a:p>
            <a:pPr marL="285750" indent="-285750">
              <a:spcBef>
                <a:spcPts val="200"/>
              </a:spcBef>
              <a:buFont typeface="Arial" panose="020B0604020202020204" pitchFamily="34" charset="0"/>
              <a:buChar char="•"/>
              <a:defRPr sz="1400">
                <a:latin typeface="Arial"/>
                <a:ea typeface="Arial"/>
                <a:cs typeface="Arial"/>
                <a:sym typeface="Arial"/>
              </a:defRPr>
            </a:pPr>
            <a:endParaRPr lang="en-AU" b="0" dirty="0">
              <a:latin typeface="Gill Sans Ultra Bold" panose="020B0A02020104020203" pitchFamily="34" charset="77"/>
            </a:endParaRPr>
          </a:p>
          <a:p>
            <a:pPr marL="285750" marR="0" lvl="0" indent="-285750" defTabSz="457200" eaLnBrk="1" fontAlgn="auto" latinLnBrk="0" hangingPunct="1">
              <a:lnSpc>
                <a:spcPct val="117999"/>
              </a:lnSpc>
              <a:spcBef>
                <a:spcPts val="200"/>
              </a:spcBef>
              <a:spcAft>
                <a:spcPts val="0"/>
              </a:spcAft>
              <a:buClrTx/>
              <a:buSzTx/>
              <a:buFont typeface="Arial" panose="020B0604020202020204" pitchFamily="34" charset="0"/>
              <a:buChar char="•"/>
              <a:tabLst/>
              <a:defRPr sz="1400">
                <a:latin typeface="Arial"/>
                <a:ea typeface="Arial"/>
                <a:cs typeface="Arial"/>
                <a:sym typeface="Arial"/>
              </a:defRPr>
            </a:pPr>
            <a:r>
              <a:rPr lang="en-AU" sz="1400" b="1" i="0" baseline="0" dirty="0">
                <a:latin typeface="Gill Sans Ultra Bold" panose="020B0A02020104020203" pitchFamily="34" charset="77"/>
                <a:ea typeface="ＭＳ Ｐゴシック" charset="0"/>
                <a:cs typeface="Gill Sans" panose="020B0502020104020203" pitchFamily="34" charset="-79"/>
              </a:rPr>
              <a:t>Please note: All of the images on this slide remain the copyright of ErgoEnterprises and can NOT be used for any other purpose other than the delivery of this training.</a:t>
            </a:r>
          </a:p>
        </p:txBody>
      </p:sp>
    </p:spTree>
    <p:extLst>
      <p:ext uri="{BB962C8B-B14F-4D97-AF65-F5344CB8AC3E}">
        <p14:creationId xmlns:p14="http://schemas.microsoft.com/office/powerpoint/2010/main" val="423451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1400" b="1" dirty="0">
                <a:latin typeface="Gill Sans Ultra Bold" panose="020B0A02020104020203" pitchFamily="34" charset="77"/>
                <a:ea typeface="ＭＳ Ｐゴシック" charset="0"/>
                <a:cs typeface="ＭＳ Ｐゴシック" charset="0"/>
              </a:rPr>
              <a:t>Slide 3 Notes:</a:t>
            </a:r>
          </a:p>
          <a:p>
            <a:pPr marL="285750" indent="-285750" eaLnBrk="1" hangingPunct="1">
              <a:buFont typeface="Arial" panose="020B0604020202020204" pitchFamily="34" charset="0"/>
              <a:buChar char="•"/>
            </a:pPr>
            <a:r>
              <a:rPr lang="en-AU" sz="1400" dirty="0">
                <a:latin typeface="Gill Sans Ultra Bold" panose="020B0A02020104020203" pitchFamily="34" charset="77"/>
                <a:ea typeface="ＭＳ Ｐゴシック" charset="0"/>
                <a:cs typeface="ＭＳ Ｐゴシック" charset="0"/>
              </a:rPr>
              <a:t>This is the first of the 2 real </a:t>
            </a:r>
            <a:r>
              <a:rPr lang="en-AU" sz="1400" baseline="0" dirty="0">
                <a:latin typeface="Gill Sans Ultra Bold" panose="020B0A02020104020203" pitchFamily="34" charset="77"/>
                <a:ea typeface="ＭＳ Ｐゴシック" charset="0"/>
                <a:cs typeface="ＭＳ Ｐゴシック" charset="0"/>
              </a:rPr>
              <a:t>control development workshop </a:t>
            </a:r>
            <a:r>
              <a:rPr lang="en-AU" sz="1400" dirty="0">
                <a:latin typeface="Gill Sans Ultra Bold" panose="020B0A02020104020203" pitchFamily="34" charset="77"/>
                <a:ea typeface="ＭＳ Ｐゴシック" charset="0"/>
                <a:cs typeface="ＭＳ Ｐゴシック" charset="0"/>
              </a:rPr>
              <a:t>slides on the task to be used in the workshop.</a:t>
            </a:r>
          </a:p>
          <a:p>
            <a:pPr eaLnBrk="1" hangingPunct="1">
              <a:buFontTx/>
              <a:buNone/>
            </a:pPr>
            <a:endParaRPr lang="en-AU" sz="1400" baseline="0" dirty="0">
              <a:latin typeface="Gill Sans Ultra Bold" panose="020B0A02020104020203" pitchFamily="34" charset="77"/>
              <a:ea typeface="ＭＳ Ｐゴシック" charset="0"/>
              <a:cs typeface="ＭＳ Ｐゴシック" charset="0"/>
            </a:endParaRPr>
          </a:p>
          <a:p>
            <a:pPr marL="342900" indent="-342900" eaLnBrk="1" hangingPunct="1">
              <a:buFont typeface="Arial" panose="020B0604020202020204" pitchFamily="34" charset="0"/>
              <a:buChar char="•"/>
            </a:pPr>
            <a:r>
              <a:rPr lang="en-AU" sz="1400" b="1" i="1" baseline="0" dirty="0">
                <a:latin typeface="Gill Sans Ultra Bold" panose="020B0A02020104020203" pitchFamily="34" charset="77"/>
                <a:ea typeface="ＭＳ Ｐゴシック" charset="0"/>
                <a:cs typeface="ＭＳ Ｐゴシック" charset="0"/>
              </a:rPr>
              <a:t>Note : Enter the information for your task on the slide (which you should have collected on-site whilst interacting with the workers who perform the task). Refer to the matching example task slide to see an example what sort of information you should put on this slide.</a:t>
            </a:r>
          </a:p>
          <a:p>
            <a:pPr marL="342900" indent="-342900" eaLnBrk="1" hangingPunct="1">
              <a:buFont typeface="Arial" panose="020B0604020202020204" pitchFamily="34" charset="0"/>
              <a:buChar char="•"/>
            </a:pPr>
            <a:endParaRPr lang="en-AU" sz="1400" b="0" i="1" baseline="0" dirty="0">
              <a:latin typeface="Gill Sans Ultra Bold" panose="020B0A02020104020203" pitchFamily="34" charset="77"/>
              <a:ea typeface="ＭＳ Ｐゴシック" charset="0"/>
              <a:cs typeface="ＭＳ Ｐゴシック" charset="0"/>
            </a:endParaRPr>
          </a:p>
          <a:p>
            <a:pPr marL="342900" indent="-342900" eaLnBrk="1" hangingPunct="1">
              <a:buFont typeface="Arial" panose="020B0604020202020204" pitchFamily="34" charset="0"/>
              <a:buChar char="•"/>
            </a:pPr>
            <a:r>
              <a:rPr lang="en-AU" sz="1400" b="0" dirty="0">
                <a:latin typeface="Gill Sans Ultra Bold" panose="020B0A02020104020203" pitchFamily="34" charset="77"/>
                <a:ea typeface="ＭＳ Ｐゴシック" charset="0"/>
                <a:cs typeface="ＭＳ Ｐゴシック" charset="0"/>
              </a:rPr>
              <a:t>This slide is used to present the information on</a:t>
            </a:r>
            <a:r>
              <a:rPr lang="en-AU" sz="1400" b="0" baseline="0" dirty="0">
                <a:latin typeface="Gill Sans Ultra Bold" panose="020B0A02020104020203" pitchFamily="34" charset="77"/>
                <a:ea typeface="ＭＳ Ｐゴシック" charset="0"/>
                <a:cs typeface="ＭＳ Ｐゴシック" charset="0"/>
              </a:rPr>
              <a:t> the task. Specifically, the details on how the task is performed, the equipment and environmental conditions, and the factors that increase the risk of injury.</a:t>
            </a:r>
          </a:p>
          <a:p>
            <a:pPr marL="342900" indent="-342900" eaLnBrk="1" hangingPunct="1">
              <a:buFont typeface="Arial" panose="020B0604020202020204" pitchFamily="34" charset="0"/>
              <a:buChar char="•"/>
            </a:pPr>
            <a:r>
              <a:rPr lang="en-AU" sz="1400" b="0" baseline="0" dirty="0">
                <a:latin typeface="Gill Sans Ultra Bold" panose="020B0A02020104020203" pitchFamily="34" charset="77"/>
                <a:ea typeface="ＭＳ Ｐゴシック" charset="0"/>
                <a:cs typeface="ＭＳ Ｐゴシック" charset="0"/>
              </a:rPr>
              <a:t>A good </a:t>
            </a:r>
            <a:r>
              <a:rPr lang="en-AU" sz="1400" baseline="0" dirty="0">
                <a:latin typeface="Gill Sans Ultra Bold" panose="020B0A02020104020203" pitchFamily="34" charset="77"/>
                <a:ea typeface="ＭＳ Ｐゴシック" charset="0"/>
                <a:cs typeface="ＭＳ Ｐゴシック" charset="0"/>
              </a:rPr>
              <a:t>video (or picture) of the task being performed is essential so that everyone can see how the task is actually performed. Note: This video must show how the task is actually performed (perhaps in the worst case scenario) NOT one showing the task being performed in an ‘ideal’ way that does not represent how it is actually done.</a:t>
            </a:r>
          </a:p>
          <a:p>
            <a:pPr marL="342900" indent="-342900" eaLnBrk="1" hangingPunct="1">
              <a:buFont typeface="Arial" panose="020B0604020202020204" pitchFamily="34" charset="0"/>
              <a:buChar char="•"/>
            </a:pPr>
            <a:r>
              <a:rPr lang="en-AU" sz="1400" baseline="0" dirty="0">
                <a:latin typeface="Gill Sans Ultra Bold" panose="020B0A02020104020203" pitchFamily="34" charset="77"/>
                <a:ea typeface="ＭＳ Ｐゴシック" charset="0"/>
                <a:cs typeface="ＭＳ Ｐゴシック" charset="0"/>
              </a:rPr>
              <a:t>Start the video playing, then describe each of the Task Factors involved (in your own words but referring to the slide).</a:t>
            </a:r>
          </a:p>
          <a:p>
            <a:pPr marL="342900" indent="-342900" eaLnBrk="1" hangingPunct="1">
              <a:buFont typeface="Arial" panose="020B0604020202020204" pitchFamily="34" charset="0"/>
              <a:buChar char="•"/>
            </a:pPr>
            <a:r>
              <a:rPr lang="en-AU" sz="1400" baseline="0" dirty="0">
                <a:latin typeface="Gill Sans Ultra Bold" panose="020B0A02020104020203" pitchFamily="34" charset="77"/>
                <a:ea typeface="ＭＳ Ｐゴシック" charset="0"/>
                <a:cs typeface="ＭＳ Ｐゴシック" charset="0"/>
              </a:rPr>
              <a:t>Next, </a:t>
            </a:r>
            <a:r>
              <a:rPr lang="en-AU" sz="1400" b="1" baseline="0" dirty="0">
                <a:latin typeface="Gill Sans Ultra Bold" panose="020B0A02020104020203" pitchFamily="34" charset="77"/>
                <a:ea typeface="ＭＳ Ｐゴシック" charset="0"/>
                <a:cs typeface="ＭＳ Ｐゴシック" charset="0"/>
              </a:rPr>
              <a:t>(A1 Environmental Factors animated in) </a:t>
            </a:r>
            <a:r>
              <a:rPr lang="en-AU" sz="1400" baseline="0" dirty="0">
                <a:latin typeface="Gill Sans Ultra Bold" panose="020B0A02020104020203" pitchFamily="34" charset="77"/>
                <a:ea typeface="ＭＳ Ｐゴシック" charset="0"/>
                <a:cs typeface="ＭＳ Ｐゴシック" charset="0"/>
              </a:rPr>
              <a:t>describe the Environmental Factors that need to be considered as they can increase the risk of injury.</a:t>
            </a:r>
          </a:p>
          <a:p>
            <a:pPr marL="342900" indent="-342900" eaLnBrk="1" hangingPunct="1">
              <a:buFont typeface="Arial" panose="020B0604020202020204" pitchFamily="34" charset="0"/>
              <a:buChar char="•"/>
            </a:pPr>
            <a:r>
              <a:rPr lang="en-AU" sz="1400" baseline="0" dirty="0">
                <a:latin typeface="Gill Sans Ultra Bold" panose="020B0A02020104020203" pitchFamily="34" charset="77"/>
                <a:ea typeface="ＭＳ Ｐゴシック" charset="0"/>
                <a:cs typeface="ＭＳ Ｐゴシック" charset="0"/>
              </a:rPr>
              <a:t>Finally, </a:t>
            </a:r>
            <a:r>
              <a:rPr lang="en-AU" sz="1400" b="1" baseline="0" dirty="0">
                <a:latin typeface="Gill Sans Ultra Bold" panose="020B0A02020104020203" pitchFamily="34" charset="77"/>
                <a:ea typeface="ＭＳ Ｐゴシック" charset="0"/>
                <a:cs typeface="ＭＳ Ｐゴシック" charset="0"/>
              </a:rPr>
              <a:t>(A2) </a:t>
            </a:r>
            <a:r>
              <a:rPr lang="en-AU" sz="1400" baseline="0" dirty="0">
                <a:latin typeface="Gill Sans Ultra Bold" panose="020B0A02020104020203" pitchFamily="34" charset="77"/>
                <a:ea typeface="ＭＳ Ｐゴシック" charset="0"/>
                <a:cs typeface="ＭＳ Ｐゴシック" charset="0"/>
              </a:rPr>
              <a:t>describe the specific Physical Factors that increase the risk of injury.</a:t>
            </a:r>
          </a:p>
          <a:p>
            <a:pPr marL="342900" indent="-342900" eaLnBrk="1" hangingPunct="1">
              <a:buFont typeface="Arial" panose="020B0604020202020204" pitchFamily="34" charset="0"/>
              <a:buChar char="•"/>
            </a:pPr>
            <a:r>
              <a:rPr lang="en-AU" sz="1400" baseline="0" dirty="0">
                <a:latin typeface="Gill Sans Ultra Bold" panose="020B0A02020104020203" pitchFamily="34" charset="77"/>
                <a:ea typeface="ＭＳ Ｐゴシック" charset="0"/>
                <a:cs typeface="ＭＳ Ｐゴシック" charset="0"/>
              </a:rPr>
              <a:t>Make sure that everyone agrees that this covers all of the important aspects with the task before moving on to the next slide.</a:t>
            </a:r>
            <a:endParaRPr lang="en-AU" sz="1400" dirty="0">
              <a:latin typeface="Gill Sans Ultra Bold" panose="020B0A02020104020203" pitchFamily="34" charset="77"/>
              <a:ea typeface="ＭＳ Ｐゴシック" charset="0"/>
              <a:cs typeface="ＭＳ Ｐゴシック" charset="0"/>
            </a:endParaRPr>
          </a:p>
          <a:p>
            <a:endParaRPr lang="en-US" sz="1400" dirty="0">
              <a:latin typeface="Gill Sans Ultra Bold" panose="020B0A02020104020203" pitchFamily="34" charset="77"/>
            </a:endParaRPr>
          </a:p>
        </p:txBody>
      </p:sp>
    </p:spTree>
    <p:extLst>
      <p:ext uri="{BB962C8B-B14F-4D97-AF65-F5344CB8AC3E}">
        <p14:creationId xmlns:p14="http://schemas.microsoft.com/office/powerpoint/2010/main" val="186393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1400" b="1" i="0" dirty="0">
                <a:latin typeface="Gill Sans Ultra Bold" panose="020B0A02020104020203" pitchFamily="34" charset="77"/>
                <a:ea typeface="ＭＳ Ｐゴシック" charset="0"/>
                <a:cs typeface="ＭＳ Ｐゴシック" charset="0"/>
              </a:rPr>
              <a:t>Slide 4 Notes:</a:t>
            </a:r>
          </a:p>
          <a:p>
            <a:pPr marL="285750" indent="-285750" eaLnBrk="1" hangingPunct="1">
              <a:buFont typeface="Arial" panose="020B0604020202020204" pitchFamily="34" charset="0"/>
              <a:buChar char="•"/>
            </a:pPr>
            <a:r>
              <a:rPr lang="en-AU" sz="1400" dirty="0">
                <a:latin typeface="Gill Sans Ultra Bold" panose="020B0A02020104020203" pitchFamily="34" charset="77"/>
                <a:ea typeface="ＭＳ Ｐゴシック" charset="0"/>
                <a:cs typeface="ＭＳ Ｐゴシック" charset="0"/>
              </a:rPr>
              <a:t>This is the second of the 2 real </a:t>
            </a:r>
            <a:r>
              <a:rPr lang="en-AU" sz="1400" baseline="0" dirty="0">
                <a:latin typeface="Gill Sans Ultra Bold" panose="020B0A02020104020203" pitchFamily="34" charset="77"/>
                <a:ea typeface="ＭＳ Ｐゴシック" charset="0"/>
                <a:cs typeface="ＭＳ Ｐゴシック" charset="0"/>
              </a:rPr>
              <a:t>control development workshop </a:t>
            </a:r>
            <a:r>
              <a:rPr lang="en-AU" sz="1400" dirty="0">
                <a:latin typeface="Gill Sans Ultra Bold" panose="020B0A02020104020203" pitchFamily="34" charset="77"/>
                <a:ea typeface="ＭＳ Ｐゴシック" charset="0"/>
                <a:cs typeface="ＭＳ Ｐゴシック" charset="0"/>
              </a:rPr>
              <a:t>slides on the task to be used in the workshop. </a:t>
            </a:r>
          </a:p>
          <a:p>
            <a:pPr marL="285750" indent="-285750" eaLnBrk="1" hangingPunct="1">
              <a:buFont typeface="Arial" panose="020B0604020202020204" pitchFamily="34" charset="0"/>
              <a:buChar char="•"/>
            </a:pPr>
            <a:r>
              <a:rPr lang="en-AU" sz="1400" dirty="0">
                <a:latin typeface="Gill Sans Ultra Bold" panose="020B0A02020104020203" pitchFamily="34" charset="77"/>
                <a:ea typeface="ＭＳ Ｐゴシック" charset="0"/>
                <a:cs typeface="ＭＳ Ｐゴシック" charset="0"/>
              </a:rPr>
              <a:t>It is used to display the risks (calculated by ErgoAnalyst) associated with the task, and then help focus the workshop participants on what type of controls should be developed during the brainstorming session of the workshop.</a:t>
            </a:r>
          </a:p>
          <a:p>
            <a:pPr eaLnBrk="1" hangingPunct="1">
              <a:buFontTx/>
              <a:buNone/>
            </a:pPr>
            <a:endParaRPr lang="en-AU" sz="1400" b="0" i="0" baseline="0" dirty="0">
              <a:latin typeface="Gill Sans Ultra Bold" panose="020B0A02020104020203" pitchFamily="34" charset="77"/>
              <a:ea typeface="ＭＳ Ｐゴシック" charset="0"/>
              <a:cs typeface="ＭＳ Ｐゴシック" charset="0"/>
            </a:endParaRPr>
          </a:p>
          <a:p>
            <a:pPr marL="342900" indent="-342900" eaLnBrk="1" hangingPunct="1">
              <a:buFont typeface="Arial" panose="020B0604020202020204" pitchFamily="34" charset="0"/>
              <a:buChar char="•"/>
            </a:pPr>
            <a:r>
              <a:rPr lang="en-AU" sz="1400" b="1" i="0" baseline="0" dirty="0">
                <a:latin typeface="Gill Sans Ultra Bold" panose="020B0A02020104020203" pitchFamily="34" charset="77"/>
                <a:ea typeface="ＭＳ Ｐゴシック" charset="0"/>
                <a:cs typeface="ＭＳ Ｐゴシック" charset="0"/>
              </a:rPr>
              <a:t>Paste in the ErgoAnalyst risk assessment in the box on the left for your task from the report that you generated from the ErgoAnalyst software (crop as necessary). </a:t>
            </a:r>
          </a:p>
          <a:p>
            <a:pPr marL="342900" indent="-342900" eaLnBrk="1" hangingPunct="1">
              <a:buFont typeface="Arial" panose="020B0604020202020204" pitchFamily="34" charset="0"/>
              <a:buChar char="•"/>
            </a:pPr>
            <a:r>
              <a:rPr lang="en-AU" sz="1400" b="0" i="0" baseline="0" dirty="0">
                <a:latin typeface="Gill Sans Ultra Bold" panose="020B0A02020104020203" pitchFamily="34" charset="77"/>
                <a:ea typeface="ＭＳ Ｐゴシック" charset="0"/>
                <a:cs typeface="ＭＳ Ｐゴシック" charset="0"/>
              </a:rPr>
              <a:t>Type in the “Risk factors to control” questions on the right lower side of the slide. These questions should be aligned to the higher risk colours for the Exertion, Exposure, Posture and Movement patterns. They should also be phrased as positive open ended questions, i.e. How can we …..” </a:t>
            </a:r>
          </a:p>
          <a:p>
            <a:pPr marL="342900" indent="-342900" eaLnBrk="1" hangingPunct="1">
              <a:buFont typeface="Arial" panose="020B0604020202020204" pitchFamily="34" charset="0"/>
              <a:buChar char="•"/>
            </a:pPr>
            <a:endParaRPr lang="en-AU" sz="1400" b="0" i="0" baseline="0" dirty="0">
              <a:latin typeface="Gill Sans Ultra Bold" panose="020B0A02020104020203" pitchFamily="34" charset="77"/>
              <a:ea typeface="ＭＳ Ｐゴシック" charset="0"/>
              <a:cs typeface="ＭＳ Ｐゴシック" charset="0"/>
            </a:endParaRPr>
          </a:p>
          <a:p>
            <a:pPr marL="342900" indent="-342900" eaLnBrk="1" hangingPunct="1">
              <a:buFont typeface="Arial" panose="020B0604020202020204" pitchFamily="34" charset="0"/>
              <a:buChar char="•"/>
            </a:pPr>
            <a:r>
              <a:rPr lang="en-AU" sz="1400" b="0" i="0" baseline="0" dirty="0">
                <a:latin typeface="Gill Sans Ultra Bold" panose="020B0A02020104020203" pitchFamily="34" charset="77"/>
                <a:ea typeface="ＭＳ Ｐゴシック" charset="0"/>
                <a:cs typeface="ＭＳ Ｐゴシック" charset="0"/>
              </a:rPr>
              <a:t>First present the ErgoAnalyst risk assessment whilst the video is playing and describe the critical elements that have higher risk.</a:t>
            </a:r>
          </a:p>
          <a:p>
            <a:pPr marL="342900" indent="-342900" eaLnBrk="1" hangingPunct="1">
              <a:buFont typeface="Arial" panose="020B0604020202020204" pitchFamily="34" charset="0"/>
              <a:buChar char="•"/>
            </a:pPr>
            <a:r>
              <a:rPr lang="en-AU" sz="1400" b="0" i="0" baseline="0" dirty="0">
                <a:latin typeface="Gill Sans Ultra Bold" panose="020B0A02020104020203" pitchFamily="34" charset="77"/>
                <a:ea typeface="ＭＳ Ｐゴシック" charset="0"/>
                <a:cs typeface="ＭＳ Ｐゴシック" charset="0"/>
              </a:rPr>
              <a:t>Next </a:t>
            </a:r>
            <a:r>
              <a:rPr lang="en-AU" sz="1400" b="1" i="0" baseline="0" dirty="0">
                <a:latin typeface="Gill Sans Ultra Bold" panose="020B0A02020104020203" pitchFamily="34" charset="77"/>
                <a:ea typeface="ＭＳ Ｐゴシック" charset="0"/>
                <a:cs typeface="ＭＳ Ｐゴシック" charset="0"/>
              </a:rPr>
              <a:t>(A1 – animate the Risk factors to control questions)</a:t>
            </a:r>
            <a:r>
              <a:rPr lang="en-AU" sz="1400" b="0" i="0" baseline="0" dirty="0">
                <a:latin typeface="Gill Sans Ultra Bold" panose="020B0A02020104020203" pitchFamily="34" charset="77"/>
                <a:ea typeface="ＭＳ Ｐゴシック" charset="0"/>
                <a:cs typeface="ＭＳ Ｐゴシック" charset="0"/>
              </a:rPr>
              <a:t> Describe each of the risk factors that need to be addressed one-by-one and show how these are related to the higher risk factor colours show via the ErgoAnalyst risk assessment of the left.</a:t>
            </a:r>
          </a:p>
          <a:p>
            <a:pPr marL="342900" indent="-342900" eaLnBrk="1" hangingPunct="1">
              <a:buFont typeface="Arial" panose="020B0604020202020204" pitchFamily="34" charset="0"/>
              <a:buChar char="•"/>
            </a:pPr>
            <a:endParaRPr lang="en-AU" sz="1400" b="0" i="0" baseline="0" dirty="0">
              <a:latin typeface="Gill Sans Ultra Bold" panose="020B0A02020104020203" pitchFamily="34" charset="77"/>
              <a:ea typeface="ＭＳ Ｐゴシック" charset="0"/>
              <a:cs typeface="ＭＳ Ｐゴシック" charset="0"/>
            </a:endParaRPr>
          </a:p>
          <a:p>
            <a:pPr marL="342900" indent="-342900" eaLnBrk="1" hangingPunct="1">
              <a:buFont typeface="Arial" panose="020B0604020202020204" pitchFamily="34" charset="0"/>
              <a:buChar char="•"/>
            </a:pPr>
            <a:r>
              <a:rPr lang="en-AU" sz="1400" b="0" i="0" baseline="0" dirty="0">
                <a:latin typeface="Gill Sans Ultra Bold" panose="020B0A02020104020203" pitchFamily="34" charset="77"/>
                <a:ea typeface="ＭＳ Ｐゴシック" charset="0"/>
                <a:cs typeface="ＭＳ Ｐゴシック" charset="0"/>
              </a:rPr>
              <a:t>Now use a whiteboard to brainstorm with the group all of the potential controls that may specifically address these questions that will reduce the risk of injury. </a:t>
            </a:r>
          </a:p>
          <a:p>
            <a:pPr marL="342900" indent="-342900" eaLnBrk="1" hangingPunct="1">
              <a:buFont typeface="Arial" panose="020B0604020202020204" pitchFamily="34" charset="0"/>
              <a:buChar char="•"/>
            </a:pPr>
            <a:r>
              <a:rPr lang="en-AU" sz="1400" b="0" i="0" baseline="0" dirty="0">
                <a:latin typeface="Gill Sans Ultra Bold" panose="020B0A02020104020203" pitchFamily="34" charset="77"/>
                <a:ea typeface="ＭＳ Ｐゴシック" charset="0"/>
                <a:cs typeface="ＭＳ Ｐゴシック" charset="0"/>
              </a:rPr>
              <a:t>Ensure that you first laydown the ground rules for the brainstorming questions (e.g. everyone gets a say, no interrupting, </a:t>
            </a:r>
            <a:r>
              <a:rPr lang="en-AU" sz="1400" b="0" i="0" baseline="0" dirty="0" err="1">
                <a:latin typeface="Gill Sans Ultra Bold" panose="020B0A02020104020203" pitchFamily="34" charset="77"/>
                <a:ea typeface="ＭＳ Ｐゴシック" charset="0"/>
                <a:cs typeface="ＭＳ Ｐゴシック" charset="0"/>
              </a:rPr>
              <a:t>etc</a:t>
            </a:r>
            <a:r>
              <a:rPr lang="en-AU" sz="1400" b="0" i="0" baseline="0" dirty="0">
                <a:latin typeface="Gill Sans Ultra Bold" panose="020B0A02020104020203" pitchFamily="34" charset="77"/>
                <a:ea typeface="ＭＳ Ｐゴシック" charset="0"/>
                <a:cs typeface="ＭＳ Ｐゴシック" charset="0"/>
              </a:rPr>
              <a:t>), put all possible controls on the whiteboard, and then work on them in a subsequent discussion until everyone reaches a consensus on the actions they want to implement.</a:t>
            </a:r>
          </a:p>
        </p:txBody>
      </p:sp>
    </p:spTree>
    <p:extLst>
      <p:ext uri="{BB962C8B-B14F-4D97-AF65-F5344CB8AC3E}">
        <p14:creationId xmlns:p14="http://schemas.microsoft.com/office/powerpoint/2010/main" val="329108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2400" b="1" i="0" dirty="0">
                <a:latin typeface="Gill Sans Ultra Bold" panose="020B0A02020104020203" pitchFamily="34" charset="77"/>
                <a:ea typeface="ＭＳ Ｐゴシック" charset="0"/>
                <a:cs typeface="ＭＳ Ｐゴシック" charset="0"/>
              </a:rPr>
              <a:t>Slide 5 Notes:</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This is an additional slide, which can be used to document the actions that were developed in the workshop. </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It may be useful to document these actions on this additional slide for future reference. It might also be useful to paste in a picture of the whiteboard and/or the workshop in progress onto this slide for future reference.</a:t>
            </a:r>
          </a:p>
          <a:p>
            <a:pPr marL="0" indent="0" eaLnBrk="1" hangingPunct="1">
              <a:buFont typeface="Arial" panose="020B0604020202020204" pitchFamily="34" charset="0"/>
              <a:buNone/>
            </a:pPr>
            <a:endParaRPr lang="en-AU" sz="2400" dirty="0">
              <a:latin typeface="Gill Sans Ultra Bold" panose="020B0A02020104020203" pitchFamily="34" charset="77"/>
              <a:ea typeface="ＭＳ Ｐゴシック" charset="0"/>
              <a:cs typeface="ＭＳ Ｐゴシック" charset="0"/>
            </a:endParaRPr>
          </a:p>
          <a:p>
            <a:pPr marL="0" indent="0" eaLnBrk="1" hangingPunct="1">
              <a:buFont typeface="Arial" panose="020B0604020202020204" pitchFamily="34" charset="0"/>
              <a:buNone/>
            </a:pPr>
            <a:r>
              <a:rPr lang="en-AU" sz="2400" dirty="0">
                <a:latin typeface="Gill Sans Ultra Bold" panose="020B0A02020104020203" pitchFamily="34" charset="77"/>
                <a:ea typeface="ＭＳ Ｐゴシック" charset="0"/>
                <a:cs typeface="ＭＳ Ｐゴシック" charset="0"/>
              </a:rPr>
              <a:t>Notes:</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The details on this slide are typed in from the details on the whiteboard AFTER the workshop has been completed.</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These actions can then be cut and pasted directly into the Action Plan in ErgoAnalyst, (i.e. so you don’t have to double up).</a:t>
            </a:r>
          </a:p>
        </p:txBody>
      </p:sp>
    </p:spTree>
    <p:extLst>
      <p:ext uri="{BB962C8B-B14F-4D97-AF65-F5344CB8AC3E}">
        <p14:creationId xmlns:p14="http://schemas.microsoft.com/office/powerpoint/2010/main" val="299848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2400" b="1" i="0" dirty="0">
                <a:latin typeface="Gill Sans" panose="020B0502020104020203" pitchFamily="34" charset="-79"/>
                <a:ea typeface="ＭＳ Ｐゴシック" charset="0"/>
                <a:cs typeface="Gill Sans" panose="020B0502020104020203" pitchFamily="34" charset="-79"/>
              </a:rPr>
              <a:t>General purpose of this PowerPoint example Control Development Workshop slides:</a:t>
            </a:r>
          </a:p>
          <a:p>
            <a:pPr marL="270900" indent="-342900" eaLnBrk="1" hangingPunct="1">
              <a:buFont typeface="Arial" panose="020B0604020202020204" pitchFamily="34" charset="0"/>
              <a:buChar char="•"/>
            </a:pPr>
            <a:r>
              <a:rPr lang="en-AU" sz="2400" b="0" i="0" dirty="0">
                <a:latin typeface="Gill Sans" panose="020B0502020104020203" pitchFamily="34" charset="-79"/>
                <a:ea typeface="ＭＳ Ｐゴシック" charset="0"/>
                <a:cs typeface="Gill Sans" panose="020B0502020104020203" pitchFamily="34" charset="-79"/>
              </a:rPr>
              <a:t>These example slides</a:t>
            </a:r>
            <a:r>
              <a:rPr lang="en-AU" sz="2400" b="0" i="0" baseline="0" dirty="0">
                <a:latin typeface="Gill Sans" panose="020B0502020104020203" pitchFamily="34" charset="-79"/>
                <a:ea typeface="ＭＳ Ｐゴシック" charset="0"/>
                <a:cs typeface="Gill Sans" panose="020B0502020104020203" pitchFamily="34" charset="-79"/>
              </a:rPr>
              <a:t> are designed to help the EA-Facilitators see an example of the sort of information that is typically put on these Control Development Workshop slides. </a:t>
            </a:r>
          </a:p>
          <a:p>
            <a:pPr eaLnBrk="1" hangingPunct="1">
              <a:buFontTx/>
              <a:buNone/>
            </a:pPr>
            <a:endParaRPr lang="en-AU" sz="2400" b="0" i="0" baseline="0" dirty="0">
              <a:latin typeface="Gill Sans" panose="020B0502020104020203" pitchFamily="34" charset="-79"/>
              <a:ea typeface="ＭＳ Ｐゴシック" charset="0"/>
              <a:cs typeface="Gill Sans" panose="020B0502020104020203" pitchFamily="34" charset="-79"/>
            </a:endParaRPr>
          </a:p>
          <a:p>
            <a:pPr eaLnBrk="1" hangingPunct="1">
              <a:buFontTx/>
              <a:buNone/>
            </a:pPr>
            <a:r>
              <a:rPr lang="en-AU" sz="2400" b="1" i="0" baseline="0" dirty="0">
                <a:latin typeface="Gill Sans" panose="020B0502020104020203" pitchFamily="34" charset="-79"/>
                <a:ea typeface="ＭＳ Ｐゴシック" charset="0"/>
                <a:cs typeface="Gill Sans" panose="020B0502020104020203" pitchFamily="34" charset="-79"/>
              </a:rPr>
              <a:t>Slide 1 Notes:</a:t>
            </a:r>
          </a:p>
          <a:p>
            <a:pPr marL="342900" indent="-342900" eaLnBrk="1" hangingPunct="1">
              <a:buFont typeface="Arial" panose="020B0604020202020204" pitchFamily="34" charset="0"/>
              <a:buChar char="•"/>
            </a:pPr>
            <a:r>
              <a:rPr lang="en-AU" sz="2400" b="0" i="0" dirty="0">
                <a:latin typeface="Gill Sans" panose="020B0502020104020203" pitchFamily="34" charset="-79"/>
                <a:ea typeface="ＭＳ Ｐゴシック" charset="0"/>
                <a:cs typeface="Gill Sans" panose="020B0502020104020203" pitchFamily="34" charset="-79"/>
              </a:rPr>
              <a:t>This first title slide is used when introducing the workshop.</a:t>
            </a:r>
          </a:p>
          <a:p>
            <a:pPr marL="342900" indent="-342900" eaLnBrk="1" hangingPunct="1">
              <a:buFont typeface="Arial" panose="020B0604020202020204" pitchFamily="34" charset="0"/>
              <a:buChar char="•"/>
            </a:pPr>
            <a:r>
              <a:rPr lang="en-AU" sz="2400" b="0" i="0" dirty="0">
                <a:latin typeface="Gill Sans" panose="020B0502020104020203" pitchFamily="34" charset="-79"/>
                <a:ea typeface="ＭＳ Ｐゴシック" charset="0"/>
                <a:cs typeface="Gill Sans" panose="020B0502020104020203" pitchFamily="34" charset="-79"/>
              </a:rPr>
              <a:t>I put the task name on the title slide.</a:t>
            </a:r>
          </a:p>
          <a:p>
            <a:pPr marL="342900" indent="-342900" eaLnBrk="1" hangingPunct="1">
              <a:buFont typeface="Arial" panose="020B0604020202020204" pitchFamily="34" charset="0"/>
              <a:buChar char="•"/>
            </a:pPr>
            <a:r>
              <a:rPr lang="en-AU" sz="2400" b="0" i="0" dirty="0">
                <a:latin typeface="Gill Sans" panose="020B0502020104020203" pitchFamily="34" charset="-79"/>
                <a:ea typeface="ＭＳ Ｐゴシック" charset="0"/>
                <a:cs typeface="Gill Sans" panose="020B0502020104020203" pitchFamily="34" charset="-79"/>
              </a:rPr>
              <a:t>I put all my credentials and contact details on the title slide so that anyone can contact me later.</a:t>
            </a:r>
          </a:p>
          <a:p>
            <a:pPr eaLnBrk="1" hangingPunct="1">
              <a:buFontTx/>
              <a:buNone/>
            </a:pPr>
            <a:endParaRPr lang="en-AU" dirty="0"/>
          </a:p>
        </p:txBody>
      </p:sp>
    </p:spTree>
    <p:extLst>
      <p:ext uri="{BB962C8B-B14F-4D97-AF65-F5344CB8AC3E}">
        <p14:creationId xmlns:p14="http://schemas.microsoft.com/office/powerpoint/2010/main" val="72831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1400" b="1" dirty="0">
                <a:latin typeface="Gill Sans Ultra Bold" panose="020B0A02020104020203" pitchFamily="34" charset="77"/>
                <a:ea typeface="ＭＳ Ｐゴシック" charset="0"/>
                <a:cs typeface="ＭＳ Ｐゴシック" charset="0"/>
              </a:rPr>
              <a:t>Slide 2 Notes:</a:t>
            </a:r>
          </a:p>
          <a:p>
            <a:pPr marL="285750" indent="-285750" eaLnBrk="1" hangingPunct="1">
              <a:buFont typeface="Arial" panose="020B0604020202020204" pitchFamily="34" charset="0"/>
              <a:buChar char="•"/>
            </a:pPr>
            <a:r>
              <a:rPr lang="en-AU" sz="1400" dirty="0">
                <a:latin typeface="Gill Sans Ultra Bold" panose="020B0A02020104020203" pitchFamily="34" charset="77"/>
                <a:ea typeface="ＭＳ Ｐゴシック" charset="0"/>
                <a:cs typeface="ＭＳ Ｐゴシック" charset="0"/>
              </a:rPr>
              <a:t>This is the sort of detail I use to describe the task.</a:t>
            </a:r>
            <a:endParaRPr lang="en-US" sz="1400" dirty="0">
              <a:latin typeface="Gill Sans Ultra Bold" panose="020B0A02020104020203" pitchFamily="34" charset="77"/>
            </a:endParaRPr>
          </a:p>
        </p:txBody>
      </p:sp>
    </p:spTree>
    <p:extLst>
      <p:ext uri="{BB962C8B-B14F-4D97-AF65-F5344CB8AC3E}">
        <p14:creationId xmlns:p14="http://schemas.microsoft.com/office/powerpoint/2010/main" val="310886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1400" b="1" i="0" dirty="0">
                <a:latin typeface="Gill Sans Ultra Bold" panose="020B0A02020104020203" pitchFamily="34" charset="77"/>
                <a:ea typeface="ＭＳ Ｐゴシック" charset="0"/>
                <a:cs typeface="ＭＳ Ｐゴシック" charset="0"/>
              </a:rPr>
              <a:t>Slide 3 Notes:</a:t>
            </a:r>
          </a:p>
          <a:p>
            <a:pPr marL="285750" marR="0" lvl="0" indent="-2857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1400" dirty="0">
                <a:latin typeface="Gill Sans Ultra Bold" panose="020B0A02020104020203" pitchFamily="34" charset="77"/>
                <a:ea typeface="ＭＳ Ｐゴシック" charset="0"/>
                <a:cs typeface="ＭＳ Ｐゴシック" charset="0"/>
              </a:rPr>
              <a:t>These is the sort of videos and questions I use in the brainstorming session</a:t>
            </a:r>
            <a:r>
              <a:rPr lang="en-AU" sz="1400" b="0" i="0" baseline="0" dirty="0">
                <a:latin typeface="Gill Sans Ultra Bold" panose="020B0A02020104020203" pitchFamily="34" charset="77"/>
                <a:ea typeface="ＭＳ Ｐゴシック" charset="0"/>
                <a:cs typeface="ＭＳ Ｐゴシック" charset="0"/>
              </a:rPr>
              <a:t>.</a:t>
            </a:r>
          </a:p>
        </p:txBody>
      </p:sp>
    </p:spTree>
    <p:extLst>
      <p:ext uri="{BB962C8B-B14F-4D97-AF65-F5344CB8AC3E}">
        <p14:creationId xmlns:p14="http://schemas.microsoft.com/office/powerpoint/2010/main" val="29704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AU" sz="2400" b="1" i="0" dirty="0">
                <a:latin typeface="Gill Sans Ultra Bold" panose="020B0A02020104020203" pitchFamily="34" charset="77"/>
                <a:ea typeface="ＭＳ Ｐゴシック" charset="0"/>
                <a:cs typeface="ＭＳ Ｐゴシック" charset="0"/>
              </a:rPr>
              <a:t>Slide 4 Notes:</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This is an additional slide, which can be used to document the actions that were developed in the workshop. </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It may be useful to document these actions on this additional slide for future reference. It might also be useful to paste in a picture of the whiteboard and/or the workshop in progress onto this slide for future reference.</a:t>
            </a:r>
          </a:p>
          <a:p>
            <a:pPr marL="0" indent="0" eaLnBrk="1" hangingPunct="1">
              <a:buFont typeface="Arial" panose="020B0604020202020204" pitchFamily="34" charset="0"/>
              <a:buNone/>
            </a:pPr>
            <a:endParaRPr lang="en-AU" sz="2400" dirty="0">
              <a:latin typeface="Gill Sans Ultra Bold" panose="020B0A02020104020203" pitchFamily="34" charset="77"/>
              <a:ea typeface="ＭＳ Ｐゴシック" charset="0"/>
              <a:cs typeface="ＭＳ Ｐゴシック" charset="0"/>
            </a:endParaRPr>
          </a:p>
          <a:p>
            <a:pPr marL="0" indent="0" eaLnBrk="1" hangingPunct="1">
              <a:buFont typeface="Arial" panose="020B0604020202020204" pitchFamily="34" charset="0"/>
              <a:buNone/>
            </a:pPr>
            <a:r>
              <a:rPr lang="en-AU" sz="2400" dirty="0">
                <a:latin typeface="Gill Sans Ultra Bold" panose="020B0A02020104020203" pitchFamily="34" charset="77"/>
                <a:ea typeface="ＭＳ Ｐゴシック" charset="0"/>
                <a:cs typeface="ＭＳ Ｐゴシック" charset="0"/>
              </a:rPr>
              <a:t>Notes:</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The details on this slide are typed in from the details on the whiteboard AFTER the workshop has been completed.</a:t>
            </a:r>
          </a:p>
          <a:p>
            <a:pPr marL="285750" indent="-285750" eaLnBrk="1" hangingPunct="1">
              <a:buFont typeface="Arial" panose="020B0604020202020204" pitchFamily="34" charset="0"/>
              <a:buChar char="•"/>
            </a:pPr>
            <a:r>
              <a:rPr lang="en-AU" sz="2400" dirty="0">
                <a:latin typeface="Gill Sans Ultra Bold" panose="020B0A02020104020203" pitchFamily="34" charset="77"/>
                <a:ea typeface="ＭＳ Ｐゴシック" charset="0"/>
                <a:cs typeface="ＭＳ Ｐゴシック" charset="0"/>
              </a:rPr>
              <a:t>These actions can then be cut and pasted directly into the Action Plan in ErgoAnalyst, (i.e. so you don’t have to double up).</a:t>
            </a:r>
          </a:p>
        </p:txBody>
      </p:sp>
    </p:spTree>
    <p:extLst>
      <p:ext uri="{BB962C8B-B14F-4D97-AF65-F5344CB8AC3E}">
        <p14:creationId xmlns:p14="http://schemas.microsoft.com/office/powerpoint/2010/main" val="241689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xfrm>
            <a:off x="6311798" y="925195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ingle Text Box Silde">
    <p:spTree>
      <p:nvGrpSpPr>
        <p:cNvPr id="1" name=""/>
        <p:cNvGrpSpPr/>
        <p:nvPr/>
      </p:nvGrpSpPr>
      <p:grpSpPr>
        <a:xfrm>
          <a:off x="0" y="0"/>
          <a:ext cx="0" cy="0"/>
          <a:chOff x="0" y="0"/>
          <a:chExt cx="0" cy="0"/>
        </a:xfrm>
      </p:grpSpPr>
      <p:sp>
        <p:nvSpPr>
          <p:cNvPr id="122" name="Shape 122"/>
          <p:cNvSpPr>
            <a:spLocks noGrp="1"/>
          </p:cNvSpPr>
          <p:nvPr>
            <p:ph type="title"/>
          </p:nvPr>
        </p:nvSpPr>
        <p:spPr>
          <a:xfrm>
            <a:off x="650239" y="840936"/>
            <a:ext cx="11704322" cy="870848"/>
          </a:xfrm>
          <a:prstGeom prst="rect">
            <a:avLst/>
          </a:prstGeom>
        </p:spPr>
        <p:txBody>
          <a:bodyPr lIns="61310" tIns="61310" rIns="61310" bIns="61310" anchor="t">
            <a:noAutofit/>
          </a:bodyPr>
          <a:lstStyle>
            <a:lvl1pPr algn="l" defTabSz="1300480">
              <a:defRPr sz="4400">
                <a:solidFill>
                  <a:srgbClr val="175F72"/>
                </a:solidFill>
                <a:latin typeface="Gill Sans SemiBold"/>
                <a:ea typeface="Gill Sans SemiBold"/>
                <a:cs typeface="Gill Sans SemiBold"/>
                <a:sym typeface="Gill Sans SemiBold"/>
              </a:defRPr>
            </a:lvl1pPr>
          </a:lstStyle>
          <a:p>
            <a:r>
              <a:t>Title Text</a:t>
            </a:r>
          </a:p>
        </p:txBody>
      </p:sp>
      <p:sp>
        <p:nvSpPr>
          <p:cNvPr id="123" name="Shape 123"/>
          <p:cNvSpPr>
            <a:spLocks noGrp="1"/>
          </p:cNvSpPr>
          <p:nvPr>
            <p:ph type="body" idx="1"/>
          </p:nvPr>
        </p:nvSpPr>
        <p:spPr>
          <a:xfrm>
            <a:off x="650239" y="1891258"/>
            <a:ext cx="11704322" cy="7159399"/>
          </a:xfrm>
          <a:prstGeom prst="rect">
            <a:avLst/>
          </a:prstGeom>
        </p:spPr>
        <p:txBody>
          <a:bodyPr lIns="61310" tIns="61310" rIns="61310" bIns="61310" anchor="t"/>
          <a:lstStyle>
            <a:lvl1pPr marL="0" indent="0" defTabSz="1300480">
              <a:lnSpc>
                <a:spcPct val="140000"/>
              </a:lnSpc>
              <a:spcBef>
                <a:spcPts val="1000"/>
              </a:spcBef>
              <a:buSzTx/>
              <a:buNone/>
              <a:defRPr b="1">
                <a:latin typeface="Gill Sans"/>
                <a:ea typeface="Gill Sans"/>
                <a:cs typeface="Gill Sans"/>
                <a:sym typeface="Gill Sans"/>
              </a:defRPr>
            </a:lvl1pPr>
            <a:lvl2pPr marL="381000" indent="-381000" defTabSz="1300480">
              <a:lnSpc>
                <a:spcPct val="140000"/>
              </a:lnSpc>
              <a:spcBef>
                <a:spcPts val="1000"/>
              </a:spcBef>
              <a:buSzPct val="100000"/>
              <a:defRPr sz="3000">
                <a:latin typeface="Gill Sans"/>
                <a:ea typeface="Gill Sans"/>
                <a:cs typeface="Gill Sans"/>
                <a:sym typeface="Gill Sans"/>
              </a:defRPr>
            </a:lvl2pPr>
            <a:lvl3pPr marL="762000" indent="-381000" defTabSz="1300480">
              <a:lnSpc>
                <a:spcPct val="140000"/>
              </a:lnSpc>
              <a:spcBef>
                <a:spcPts val="1000"/>
              </a:spcBef>
              <a:buSzPct val="100000"/>
              <a:defRPr sz="3000">
                <a:latin typeface="Gill Sans"/>
                <a:ea typeface="Gill Sans"/>
                <a:cs typeface="Gill Sans"/>
                <a:sym typeface="Gill Sans"/>
              </a:defRPr>
            </a:lvl3pPr>
            <a:lvl4pPr marL="1143000" indent="-381000" defTabSz="1300480">
              <a:lnSpc>
                <a:spcPct val="140000"/>
              </a:lnSpc>
              <a:spcBef>
                <a:spcPts val="1000"/>
              </a:spcBef>
              <a:buSzPct val="100000"/>
              <a:defRPr sz="3000">
                <a:latin typeface="Gill Sans"/>
                <a:ea typeface="Gill Sans"/>
                <a:cs typeface="Gill Sans"/>
                <a:sym typeface="Gill Sans"/>
              </a:defRPr>
            </a:lvl4pPr>
            <a:lvl5pPr marL="1524000" indent="-381000" defTabSz="1300480">
              <a:lnSpc>
                <a:spcPct val="140000"/>
              </a:lnSpc>
              <a:spcBef>
                <a:spcPts val="1000"/>
              </a:spcBef>
              <a:buSzPct val="100000"/>
              <a:defRPr sz="3000">
                <a:latin typeface="Gill Sans"/>
                <a:ea typeface="Gill Sans"/>
                <a:cs typeface="Gill Sans"/>
                <a:sym typeface="Gill Sans"/>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4" name="Shape 124"/>
          <p:cNvSpPr>
            <a:spLocks noGrp="1"/>
          </p:cNvSpPr>
          <p:nvPr>
            <p:ph type="sldNum" sz="quarter" idx="2"/>
          </p:nvPr>
        </p:nvSpPr>
        <p:spPr>
          <a:xfrm>
            <a:off x="12307863" y="9330878"/>
            <a:ext cx="881071" cy="409449"/>
          </a:xfrm>
          <a:prstGeom prst="rect">
            <a:avLst/>
          </a:prstGeom>
        </p:spPr>
        <p:txBody>
          <a:bodyPr wrap="square" lIns="65023" tIns="65023" rIns="65023" bIns="65023"/>
          <a:lstStyle>
            <a:lvl1pPr marL="6141155" indent="-6141155" defTabSz="1300480">
              <a:defRPr i="1">
                <a:solidFill>
                  <a:srgbClr val="FFFFFF"/>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4AAA7A-2EB8-6442-8E58-5D1C8DE0A97F}"/>
              </a:ext>
            </a:extLst>
          </p:cNvPr>
          <p:cNvPicPr>
            <a:picLocks noChangeAspect="1"/>
          </p:cNvPicPr>
          <p:nvPr userDrawn="1"/>
        </p:nvPicPr>
        <p:blipFill>
          <a:blip r:embed="rId6"/>
          <a:stretch>
            <a:fillRect/>
          </a:stretch>
        </p:blipFill>
        <p:spPr>
          <a:xfrm>
            <a:off x="-11597" y="9309100"/>
            <a:ext cx="13032000" cy="464408"/>
          </a:xfrm>
          <a:prstGeom prst="rect">
            <a:avLst/>
          </a:prstGeom>
        </p:spPr>
      </p:pic>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120">
            <a:extLst>
              <a:ext uri="{FF2B5EF4-FFF2-40B4-BE49-F238E27FC236}">
                <a16:creationId xmlns:a16="http://schemas.microsoft.com/office/drawing/2014/main" id="{E8137FC7-B148-E34B-B604-45A41F14B400}"/>
              </a:ext>
            </a:extLst>
          </p:cNvPr>
          <p:cNvSpPr/>
          <p:nvPr userDrawn="1"/>
        </p:nvSpPr>
        <p:spPr>
          <a:xfrm>
            <a:off x="4340051" y="9385065"/>
            <a:ext cx="4324699" cy="315982"/>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defTabSz="1300480">
              <a:lnSpc>
                <a:spcPct val="150000"/>
              </a:lnSpc>
              <a:defRPr sz="1400" spc="350">
                <a:solidFill>
                  <a:srgbClr val="FFFFFF"/>
                </a:solidFill>
                <a:latin typeface="Copperplate Gothic Light"/>
                <a:ea typeface="Copperplate Gothic Light"/>
                <a:cs typeface="Copperplate Gothic Light"/>
                <a:sym typeface="Copperplate Gothic Light"/>
              </a:defRPr>
            </a:lvl1pPr>
          </a:lstStyle>
          <a:p>
            <a:pPr>
              <a:lnSpc>
                <a:spcPct val="100000"/>
              </a:lnSpc>
            </a:pPr>
            <a:r>
              <a:rPr sz="1200" dirty="0">
                <a:latin typeface="BlairMdITC TT Medium" pitchFamily="2" charset="0"/>
                <a:cs typeface="Courier New" panose="02070309020205020404" pitchFamily="49" charset="0"/>
              </a:rPr>
              <a:t>www . ErgoAnalyst . com</a:t>
            </a:r>
          </a:p>
        </p:txBody>
      </p:sp>
      <p:pic>
        <p:nvPicPr>
          <p:cNvPr id="9" name="Picture 8">
            <a:extLst>
              <a:ext uri="{FF2B5EF4-FFF2-40B4-BE49-F238E27FC236}">
                <a16:creationId xmlns:a16="http://schemas.microsoft.com/office/drawing/2014/main" id="{61BC12FA-19AA-664A-955D-F5650F498D1C}"/>
              </a:ext>
            </a:extLst>
          </p:cNvPr>
          <p:cNvPicPr>
            <a:picLocks noChangeAspect="1"/>
          </p:cNvPicPr>
          <p:nvPr userDrawn="1"/>
        </p:nvPicPr>
        <p:blipFill>
          <a:blip r:embed="rId6"/>
          <a:stretch>
            <a:fillRect/>
          </a:stretch>
        </p:blipFill>
        <p:spPr>
          <a:xfrm>
            <a:off x="-11597" y="-4542"/>
            <a:ext cx="13032000" cy="776886"/>
          </a:xfrm>
          <a:prstGeom prst="rect">
            <a:avLst/>
          </a:prstGeom>
        </p:spPr>
      </p:pic>
      <p:pic>
        <p:nvPicPr>
          <p:cNvPr id="10" name="Picture 9">
            <a:extLst>
              <a:ext uri="{FF2B5EF4-FFF2-40B4-BE49-F238E27FC236}">
                <a16:creationId xmlns:a16="http://schemas.microsoft.com/office/drawing/2014/main" id="{DA9760C1-41F3-8E46-AC2D-47B7FB076EF7}"/>
              </a:ext>
            </a:extLst>
          </p:cNvPr>
          <p:cNvPicPr>
            <a:picLocks noChangeAspect="1"/>
          </p:cNvPicPr>
          <p:nvPr userDrawn="1"/>
        </p:nvPicPr>
        <p:blipFill>
          <a:blip r:embed="rId7"/>
          <a:stretch>
            <a:fillRect/>
          </a:stretch>
        </p:blipFill>
        <p:spPr>
          <a:xfrm>
            <a:off x="11224208" y="155132"/>
            <a:ext cx="1656184" cy="4731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1" r:id="rId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gdennis@ergoenterprises.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7"/>
          <p:cNvSpPr/>
          <p:nvPr/>
        </p:nvSpPr>
        <p:spPr>
          <a:xfrm>
            <a:off x="1533848" y="1716347"/>
            <a:ext cx="10152112" cy="3247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eaLnBrk="1" fontAlgn="auto">
              <a:lnSpc>
                <a:spcPct val="150000"/>
              </a:lnSpc>
              <a:spcBef>
                <a:spcPts val="0"/>
              </a:spcBef>
              <a:spcAft>
                <a:spcPts val="0"/>
              </a:spcAft>
              <a:defRPr sz="3200" spc="88"/>
            </a:pPr>
            <a:r>
              <a:rPr sz="2800" kern="0" spc="88" dirty="0">
                <a:solidFill>
                  <a:srgbClr val="235F70"/>
                </a:solidFill>
                <a:latin typeface="BlairMdITC TT Medium" pitchFamily="2" charset="0"/>
                <a:ea typeface="Copperplate Gothic Bold" charset="0"/>
                <a:cs typeface="Copperplate Gothic Bold" charset="0"/>
                <a:sym typeface="Copperplate Gothic Bold"/>
              </a:rPr>
              <a:t>ErgoAnalyst</a:t>
            </a:r>
          </a:p>
          <a:p>
            <a:pPr algn="ctr" eaLnBrk="1" fontAlgn="auto">
              <a:lnSpc>
                <a:spcPct val="150000"/>
              </a:lnSpc>
              <a:spcBef>
                <a:spcPts val="0"/>
              </a:spcBef>
              <a:spcAft>
                <a:spcPts val="0"/>
              </a:spcAft>
              <a:defRPr sz="3200" spc="88"/>
            </a:pPr>
            <a:r>
              <a:rPr sz="2800" kern="0" spc="88" dirty="0">
                <a:solidFill>
                  <a:srgbClr val="235F70"/>
                </a:solidFill>
                <a:latin typeface="BlairMdITC TT Medium" pitchFamily="2" charset="0"/>
                <a:ea typeface="Copperplate Gothic Bold" charset="0"/>
                <a:cs typeface="Copperplate Gothic Bold" charset="0"/>
                <a:sym typeface="Copperplate Gothic Bold"/>
              </a:rPr>
              <a:t>Participative Ergonomics</a:t>
            </a:r>
          </a:p>
          <a:p>
            <a:pPr algn="ctr" eaLnBrk="1" fontAlgn="auto">
              <a:lnSpc>
                <a:spcPct val="150000"/>
              </a:lnSpc>
              <a:spcBef>
                <a:spcPts val="0"/>
              </a:spcBef>
              <a:spcAft>
                <a:spcPts val="0"/>
              </a:spcAft>
              <a:defRPr sz="3200" spc="88"/>
            </a:pPr>
            <a:r>
              <a:rPr lang="en-AU" sz="2800" kern="0" spc="88" dirty="0">
                <a:solidFill>
                  <a:srgbClr val="235F70"/>
                </a:solidFill>
                <a:latin typeface="BlairMdITC TT Medium" pitchFamily="2" charset="0"/>
                <a:ea typeface="Copperplate Gothic Bold" charset="0"/>
                <a:cs typeface="Copperplate Gothic Bold" charset="0"/>
                <a:sym typeface="Copperplate Gothic Bold"/>
              </a:rPr>
              <a:t>Control Development Workshop</a:t>
            </a:r>
          </a:p>
          <a:p>
            <a:pPr algn="ctr" eaLnBrk="1" fontAlgn="auto">
              <a:lnSpc>
                <a:spcPct val="150000"/>
              </a:lnSpc>
              <a:spcBef>
                <a:spcPts val="0"/>
              </a:spcBef>
              <a:spcAft>
                <a:spcPts val="0"/>
              </a:spcAft>
              <a:defRPr sz="3200" spc="88"/>
            </a:pPr>
            <a:r>
              <a:rPr lang="en-AU" sz="2800" spc="88" dirty="0">
                <a:solidFill>
                  <a:srgbClr val="235F70"/>
                </a:solidFill>
                <a:latin typeface="BlairMdITC TT Medium" pitchFamily="2" charset="0"/>
                <a:ea typeface="Copperplate Gothic Bold" charset="0"/>
                <a:cs typeface="Copperplate Gothic Bold" charset="0"/>
                <a:sym typeface="Copperplate Gothic Bold"/>
              </a:rPr>
              <a:t>[Enter your company &amp;/or</a:t>
            </a:r>
            <a:br>
              <a:rPr lang="en-AU" sz="2800" spc="88" dirty="0">
                <a:solidFill>
                  <a:srgbClr val="235F70"/>
                </a:solidFill>
                <a:latin typeface="BlairMdITC TT Medium" pitchFamily="2" charset="0"/>
                <a:ea typeface="Copperplate Gothic Bold" charset="0"/>
                <a:cs typeface="Copperplate Gothic Bold" charset="0"/>
                <a:sym typeface="Copperplate Gothic Bold"/>
              </a:rPr>
            </a:br>
            <a:r>
              <a:rPr lang="en-AU" sz="2800" spc="88" dirty="0">
                <a:solidFill>
                  <a:srgbClr val="235F70"/>
                </a:solidFill>
                <a:latin typeface="BlairMdITC TT Medium" pitchFamily="2" charset="0"/>
                <a:ea typeface="Copperplate Gothic Bold" charset="0"/>
                <a:cs typeface="Copperplate Gothic Bold" charset="0"/>
                <a:sym typeface="Copperplate Gothic Bold"/>
              </a:rPr>
              <a:t> Task to be controlled here]</a:t>
            </a:r>
            <a:endParaRPr lang="en-AU" sz="2800" kern="0" spc="88" dirty="0">
              <a:solidFill>
                <a:srgbClr val="235F70"/>
              </a:solidFill>
              <a:latin typeface="BlairMdITC TT Medium" pitchFamily="2" charset="0"/>
              <a:ea typeface="Copperplate Gothic Bold" charset="0"/>
              <a:cs typeface="Copperplate Gothic Bold" charset="0"/>
              <a:sym typeface="Copperplate Gothic Bold"/>
            </a:endParaRPr>
          </a:p>
        </p:txBody>
      </p:sp>
      <p:pic>
        <p:nvPicPr>
          <p:cNvPr id="5" name="SkeletonManDivisions.png"/>
          <p:cNvPicPr>
            <a:picLocks noChangeAspect="1"/>
          </p:cNvPicPr>
          <p:nvPr/>
        </p:nvPicPr>
        <p:blipFill>
          <a:blip r:embed="rId3"/>
          <a:stretch>
            <a:fillRect/>
          </a:stretch>
        </p:blipFill>
        <p:spPr>
          <a:xfrm>
            <a:off x="10390832" y="4372744"/>
            <a:ext cx="2188870" cy="4550884"/>
          </a:xfrm>
          <a:prstGeom prst="rect">
            <a:avLst/>
          </a:prstGeom>
          <a:ln w="12700">
            <a:miter lim="400000"/>
          </a:ln>
          <a:effectLst>
            <a:outerShdw blurRad="127000" dist="76200" dir="2700000" rotWithShape="0">
              <a:srgbClr val="000000">
                <a:alpha val="75000"/>
              </a:srgbClr>
            </a:outerShdw>
          </a:effectLst>
        </p:spPr>
      </p:pic>
      <p:sp>
        <p:nvSpPr>
          <p:cNvPr id="8" name="Shape 29"/>
          <p:cNvSpPr/>
          <p:nvPr/>
        </p:nvSpPr>
        <p:spPr>
          <a:xfrm>
            <a:off x="453728" y="6974376"/>
            <a:ext cx="6624736"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eaLnBrk="1" fontAlgn="auto">
              <a:lnSpc>
                <a:spcPct val="110000"/>
              </a:lnSpc>
              <a:spcBef>
                <a:spcPts val="800"/>
              </a:spcBef>
              <a:spcAft>
                <a:spcPts val="1200"/>
              </a:spcAft>
              <a:defRPr sz="2000" spc="0">
                <a:solidFill>
                  <a:srgbClr val="000000"/>
                </a:solidFill>
                <a:latin typeface="Avenir Heavy Oblique"/>
                <a:ea typeface="Avenir Heavy Oblique"/>
                <a:cs typeface="Avenir Heavy Oblique"/>
                <a:sym typeface="Avenir Heavy Oblique"/>
              </a:defRPr>
            </a:pPr>
            <a:r>
              <a:rPr lang="en-AU" sz="2800" kern="0" dirty="0">
                <a:solidFill>
                  <a:srgbClr val="000000"/>
                </a:solidFill>
                <a:latin typeface="Gill Sans Light"/>
                <a:ea typeface="Avenir Heavy Oblique"/>
                <a:cs typeface="Gill Sans Light"/>
                <a:sym typeface="Avenir Heavy Oblique"/>
              </a:rPr>
              <a:t>[Enter your name and credentials here]</a:t>
            </a:r>
            <a:endParaRPr sz="2800" kern="0" dirty="0">
              <a:solidFill>
                <a:srgbClr val="000000"/>
              </a:solidFill>
              <a:latin typeface="Gill Sans Light"/>
              <a:ea typeface="Avenir Heavy Oblique"/>
              <a:cs typeface="Gill Sans Light"/>
              <a:sym typeface="Avenir Heavy Oblique"/>
            </a:endParaRP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lang="en-AU" sz="2400" i="1" kern="0" dirty="0">
                <a:solidFill>
                  <a:srgbClr val="000000"/>
                </a:solidFill>
                <a:latin typeface="Gill Sans Light"/>
                <a:ea typeface="Avenir Heavy Oblique"/>
                <a:cs typeface="Gill Sans Light"/>
                <a:sym typeface="Avenir Heavy Oblique"/>
              </a:rPr>
              <a:t>[Enter your position in the company here] </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lang="en-AU" sz="2400" i="1" kern="0" dirty="0">
                <a:solidFill>
                  <a:srgbClr val="000000"/>
                </a:solidFill>
                <a:latin typeface="Gill Sans Light"/>
                <a:ea typeface="Avenir Heavy Oblique"/>
                <a:cs typeface="Gill Sans Light"/>
                <a:sym typeface="Avenir Heavy Oblique"/>
              </a:rPr>
              <a:t>[Enter your email address here]</a:t>
            </a:r>
            <a:r>
              <a:rPr lang="en-AU" sz="2400" i="1" u="sng" kern="0" dirty="0">
                <a:solidFill>
                  <a:srgbClr val="000000"/>
                </a:solidFill>
                <a:uFill>
                  <a:solidFill>
                    <a:srgbClr val="009999"/>
                  </a:solidFill>
                </a:uFill>
                <a:latin typeface="Gill Sans Light"/>
                <a:ea typeface="Avenir Heavy Oblique"/>
                <a:cs typeface="Gill Sans Light"/>
                <a:sym typeface="Avenir Heavy Oblique"/>
              </a:rPr>
              <a:t> </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lang="en-AU" sz="2400" i="1" u="sng" dirty="0">
                <a:uFill>
                  <a:solidFill>
                    <a:srgbClr val="009999"/>
                  </a:solidFill>
                </a:uFill>
                <a:latin typeface="Gill Sans Light"/>
                <a:ea typeface="Avenir Heavy Oblique"/>
                <a:cs typeface="Gill Sans Light"/>
                <a:sym typeface="Avenir Heavy Oblique"/>
              </a:rPr>
              <a:t>[Enter your contact phone number here]</a:t>
            </a:r>
            <a:endParaRPr sz="2400" i="1" kern="0" dirty="0">
              <a:solidFill>
                <a:srgbClr val="000000"/>
              </a:solidFill>
              <a:latin typeface="Gill Sans Light"/>
              <a:ea typeface="Avenir Heavy Oblique"/>
              <a:cs typeface="Gill Sans Light"/>
              <a:sym typeface="Avenir Heavy Oblique"/>
            </a:endParaRPr>
          </a:p>
        </p:txBody>
      </p:sp>
    </p:spTree>
    <p:extLst>
      <p:ext uri="{BB962C8B-B14F-4D97-AF65-F5344CB8AC3E}">
        <p14:creationId xmlns:p14="http://schemas.microsoft.com/office/powerpoint/2010/main" val="29030584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318824" y="1924472"/>
            <a:ext cx="1828800" cy="2438400"/>
          </a:xfrm>
          <a:prstGeom prst="rect">
            <a:avLst/>
          </a:prstGeom>
        </p:spPr>
      </p:pic>
      <p:sp>
        <p:nvSpPr>
          <p:cNvPr id="121" name="Shape 121"/>
          <p:cNvSpPr>
            <a:spLocks noGrp="1"/>
          </p:cNvSpPr>
          <p:nvPr>
            <p:ph type="title"/>
          </p:nvPr>
        </p:nvSpPr>
        <p:spPr>
          <a:xfrm>
            <a:off x="650240" y="909885"/>
            <a:ext cx="11704320" cy="975361"/>
          </a:xfrm>
          <a:prstGeom prst="rect">
            <a:avLst/>
          </a:prstGeom>
        </p:spPr>
        <p:txBody>
          <a:bodyPr/>
          <a:lstStyle>
            <a:lvl1pPr>
              <a:defRPr sz="2400" b="1">
                <a:solidFill>
                  <a:srgbClr val="000000"/>
                </a:solidFill>
                <a:latin typeface="Arial"/>
                <a:ea typeface="Arial"/>
                <a:cs typeface="Arial"/>
                <a:sym typeface="Arial"/>
              </a:defRPr>
            </a:lvl1pPr>
          </a:lstStyle>
          <a:p>
            <a:r>
              <a:rPr sz="3600" dirty="0">
                <a:solidFill>
                  <a:srgbClr val="154D5F"/>
                </a:solidFill>
                <a:latin typeface="Gill Sans MT" panose="020B0502020104020203" pitchFamily="34" charset="77"/>
              </a:rPr>
              <a:t>What are the factors that can cause injury?</a:t>
            </a:r>
          </a:p>
        </p:txBody>
      </p:sp>
      <p:pic>
        <p:nvPicPr>
          <p:cNvPr id="2" name="Picture 1"/>
          <p:cNvPicPr>
            <a:picLocks noChangeAspect="1"/>
          </p:cNvPicPr>
          <p:nvPr/>
        </p:nvPicPr>
        <p:blipFill>
          <a:blip r:embed="rId4"/>
          <a:stretch>
            <a:fillRect/>
          </a:stretch>
        </p:blipFill>
        <p:spPr>
          <a:xfrm>
            <a:off x="1173808" y="2140496"/>
            <a:ext cx="1600200" cy="2044700"/>
          </a:xfrm>
          <a:prstGeom prst="rect">
            <a:avLst/>
          </a:prstGeom>
        </p:spPr>
      </p:pic>
      <p:pic>
        <p:nvPicPr>
          <p:cNvPr id="3" name="Picture 2"/>
          <p:cNvPicPr>
            <a:picLocks noChangeAspect="1"/>
          </p:cNvPicPr>
          <p:nvPr/>
        </p:nvPicPr>
        <p:blipFill>
          <a:blip r:embed="rId5"/>
          <a:stretch>
            <a:fillRect/>
          </a:stretch>
        </p:blipFill>
        <p:spPr>
          <a:xfrm>
            <a:off x="3460062" y="2140496"/>
            <a:ext cx="1600200" cy="2044700"/>
          </a:xfrm>
          <a:prstGeom prst="rect">
            <a:avLst/>
          </a:prstGeom>
        </p:spPr>
      </p:pic>
      <p:pic>
        <p:nvPicPr>
          <p:cNvPr id="4" name="Picture 3"/>
          <p:cNvPicPr>
            <a:picLocks noChangeAspect="1"/>
          </p:cNvPicPr>
          <p:nvPr/>
        </p:nvPicPr>
        <p:blipFill>
          <a:blip r:embed="rId6"/>
          <a:stretch>
            <a:fillRect/>
          </a:stretch>
        </p:blipFill>
        <p:spPr>
          <a:xfrm>
            <a:off x="5746316" y="2140496"/>
            <a:ext cx="1600200" cy="2209800"/>
          </a:xfrm>
          <a:prstGeom prst="rect">
            <a:avLst/>
          </a:prstGeom>
        </p:spPr>
      </p:pic>
      <p:pic>
        <p:nvPicPr>
          <p:cNvPr id="5" name="Picture 4"/>
          <p:cNvPicPr>
            <a:picLocks noChangeAspect="1"/>
          </p:cNvPicPr>
          <p:nvPr/>
        </p:nvPicPr>
        <p:blipFill>
          <a:blip r:embed="rId7"/>
          <a:stretch>
            <a:fillRect/>
          </a:stretch>
        </p:blipFill>
        <p:spPr>
          <a:xfrm>
            <a:off x="8032570" y="2140496"/>
            <a:ext cx="1600200" cy="2209800"/>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B133110-C677-BD4F-8E96-1065B88D51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9912" y="4605546"/>
            <a:ext cx="8784976" cy="4464983"/>
          </a:xfrm>
          <a:prstGeom prst="rect">
            <a:avLst/>
          </a:prstGeom>
          <a:ln w="28575">
            <a:solidFill>
              <a:srgbClr val="185F73"/>
            </a:solidFill>
          </a:ln>
        </p:spPr>
      </p:pic>
    </p:spTree>
    <p:extLst>
      <p:ext uri="{BB962C8B-B14F-4D97-AF65-F5344CB8AC3E}">
        <p14:creationId xmlns:p14="http://schemas.microsoft.com/office/powerpoint/2010/main" val="98293104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rPr lang="en-AU" dirty="0">
                <a:solidFill>
                  <a:srgbClr val="185F73"/>
                </a:solidFill>
              </a:rPr>
              <a:t>Put the task name here !</a:t>
            </a:r>
            <a:endParaRPr dirty="0">
              <a:solidFill>
                <a:srgbClr val="185F73"/>
              </a:solidFill>
            </a:endParaRPr>
          </a:p>
        </p:txBody>
      </p:sp>
      <p:sp>
        <p:nvSpPr>
          <p:cNvPr id="134" name="Shape 134"/>
          <p:cNvSpPr>
            <a:spLocks noGrp="1"/>
          </p:cNvSpPr>
          <p:nvPr>
            <p:ph type="body" idx="1"/>
          </p:nvPr>
        </p:nvSpPr>
        <p:spPr>
          <a:xfrm>
            <a:off x="650239" y="1929358"/>
            <a:ext cx="11887777" cy="7123906"/>
          </a:xfrm>
          <a:prstGeom prst="rect">
            <a:avLst/>
          </a:prstGeom>
        </p:spPr>
        <p:txBody>
          <a:bodyPr>
            <a:normAutofit lnSpcReduction="10000"/>
          </a:bodyPr>
          <a:lstStyle/>
          <a:p>
            <a:pPr defTabSz="897331">
              <a:spcBef>
                <a:spcPts val="600"/>
              </a:spcBef>
              <a:defRPr sz="2622"/>
            </a:pPr>
            <a:r>
              <a:rPr dirty="0"/>
              <a:t>Task Factors</a:t>
            </a:r>
          </a:p>
          <a:p>
            <a:pPr marL="262890" lvl="1" indent="-262890" defTabSz="897331">
              <a:spcBef>
                <a:spcPts val="400"/>
              </a:spcBef>
              <a:defRPr sz="2070"/>
            </a:pPr>
            <a:r>
              <a:rPr lang="en-US" dirty="0"/>
              <a:t>List the factors associated with the task, including :</a:t>
            </a:r>
          </a:p>
          <a:p>
            <a:pPr marL="262890" lvl="1" indent="-262890" defTabSz="897331">
              <a:spcBef>
                <a:spcPts val="400"/>
              </a:spcBef>
              <a:defRPr sz="2070"/>
            </a:pPr>
            <a:r>
              <a:rPr lang="en-US" dirty="0"/>
              <a:t>Why the task is performed</a:t>
            </a:r>
          </a:p>
          <a:p>
            <a:pPr marL="262890" lvl="1" indent="-262890" defTabSz="897331">
              <a:spcBef>
                <a:spcPts val="400"/>
              </a:spcBef>
              <a:defRPr sz="2070"/>
            </a:pPr>
            <a:r>
              <a:rPr lang="en-US" dirty="0"/>
              <a:t>How often the task is performed</a:t>
            </a:r>
          </a:p>
          <a:p>
            <a:pPr marL="262890" lvl="1" indent="-262890" defTabSz="897331">
              <a:spcBef>
                <a:spcPts val="400"/>
              </a:spcBef>
              <a:defRPr sz="2070"/>
            </a:pPr>
            <a:r>
              <a:rPr lang="en-US" dirty="0"/>
              <a:t>How long it takes to perform the task</a:t>
            </a:r>
          </a:p>
          <a:p>
            <a:pPr marL="262890" lvl="1" indent="-262890" defTabSz="897331">
              <a:spcBef>
                <a:spcPts val="400"/>
              </a:spcBef>
              <a:defRPr sz="2070"/>
            </a:pPr>
            <a:r>
              <a:rPr lang="en-US" dirty="0"/>
              <a:t>Who performs the task</a:t>
            </a:r>
          </a:p>
          <a:p>
            <a:pPr marL="262890" lvl="1" indent="-262890" defTabSz="897331">
              <a:spcBef>
                <a:spcPts val="400"/>
              </a:spcBef>
              <a:defRPr sz="2070"/>
            </a:pPr>
            <a:r>
              <a:rPr lang="en-US" dirty="0"/>
              <a:t>Descriptions (weights, </a:t>
            </a:r>
            <a:r>
              <a:rPr lang="en-US" dirty="0" err="1"/>
              <a:t>etc</a:t>
            </a:r>
            <a:r>
              <a:rPr lang="en-US" dirty="0"/>
              <a:t>) of the tools used </a:t>
            </a:r>
          </a:p>
          <a:p>
            <a:pPr marL="262890" lvl="1" indent="-262890" defTabSz="897331">
              <a:spcBef>
                <a:spcPts val="400"/>
              </a:spcBef>
              <a:defRPr sz="2070"/>
            </a:pPr>
            <a:r>
              <a:rPr lang="en-US" dirty="0" err="1"/>
              <a:t>Etc</a:t>
            </a:r>
            <a:endParaRPr lang="en-US" dirty="0"/>
          </a:p>
          <a:p>
            <a:pPr defTabSz="897331">
              <a:spcBef>
                <a:spcPts val="1600"/>
              </a:spcBef>
              <a:defRPr sz="2622"/>
            </a:pPr>
            <a:r>
              <a:rPr dirty="0"/>
              <a:t>Environmental Factors</a:t>
            </a:r>
          </a:p>
          <a:p>
            <a:pPr marL="262890" lvl="1" indent="-262890" defTabSz="897331">
              <a:spcBef>
                <a:spcPts val="600"/>
              </a:spcBef>
              <a:defRPr sz="2070"/>
            </a:pPr>
            <a:r>
              <a:rPr lang="en-US" dirty="0"/>
              <a:t>List the environmental factors that affect the performance of the task, e.g. heat, wind, maintenance issues, storage and access location issues, etc.</a:t>
            </a:r>
          </a:p>
          <a:p>
            <a:pPr marL="0" lvl="1" indent="0" defTabSz="897331">
              <a:spcBef>
                <a:spcPts val="600"/>
              </a:spcBef>
              <a:buNone/>
              <a:defRPr sz="2070"/>
            </a:pPr>
            <a:r>
              <a:rPr sz="2600" b="1" dirty="0"/>
              <a:t>Physical Factors</a:t>
            </a:r>
          </a:p>
          <a:p>
            <a:pPr marL="262890" lvl="1" indent="-262890" defTabSz="897331">
              <a:spcBef>
                <a:spcPts val="600"/>
              </a:spcBef>
              <a:defRPr sz="2070"/>
            </a:pPr>
            <a:r>
              <a:rPr lang="en-AU" dirty="0"/>
              <a:t>Describe how the specific task factors result in high exertion, exposure, awkward postures and/or static or repetitive movement patterns on particular body regions that increase the risk of injury.</a:t>
            </a:r>
            <a:endParaRPr dirty="0"/>
          </a:p>
        </p:txBody>
      </p:sp>
      <p:sp>
        <p:nvSpPr>
          <p:cNvPr id="3" name="TextBox 2"/>
          <p:cNvSpPr txBox="1"/>
          <p:nvPr/>
        </p:nvSpPr>
        <p:spPr>
          <a:xfrm>
            <a:off x="8302600" y="2572544"/>
            <a:ext cx="337229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Gill Sans"/>
                <a:ea typeface="+mn-ea"/>
                <a:cs typeface="Gill Sans"/>
                <a:sym typeface="Helvetica Light"/>
              </a:rPr>
              <a:t>Insert a video of the task here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8" end="8"/>
                                            </p:txEl>
                                          </p:spTgt>
                                        </p:tgtEl>
                                        <p:attrNameLst>
                                          <p:attrName>style.visibility</p:attrName>
                                        </p:attrNameLst>
                                      </p:cBhvr>
                                      <p:to>
                                        <p:strVal val="visible"/>
                                      </p:to>
                                    </p:set>
                                    <p:animEffect transition="in" filter="fade">
                                      <p:cBhvr>
                                        <p:cTn id="7" dur="1000"/>
                                        <p:tgtEl>
                                          <p:spTgt spid="134">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
                                            <p:txEl>
                                              <p:pRg st="9" end="9"/>
                                            </p:txEl>
                                          </p:spTgt>
                                        </p:tgtEl>
                                        <p:attrNameLst>
                                          <p:attrName>style.visibility</p:attrName>
                                        </p:attrNameLst>
                                      </p:cBhvr>
                                      <p:to>
                                        <p:strVal val="visible"/>
                                      </p:to>
                                    </p:set>
                                    <p:animEffect transition="in" filter="fade">
                                      <p:cBhvr>
                                        <p:cTn id="10" dur="1000"/>
                                        <p:tgtEl>
                                          <p:spTgt spid="134">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xEl>
                                              <p:pRg st="10" end="10"/>
                                            </p:txEl>
                                          </p:spTgt>
                                        </p:tgtEl>
                                        <p:attrNameLst>
                                          <p:attrName>style.visibility</p:attrName>
                                        </p:attrNameLst>
                                      </p:cBhvr>
                                      <p:to>
                                        <p:strVal val="visible"/>
                                      </p:to>
                                    </p:set>
                                    <p:animEffect transition="in" filter="fade">
                                      <p:cBhvr>
                                        <p:cTn id="15" dur="1000"/>
                                        <p:tgtEl>
                                          <p:spTgt spid="134">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xEl>
                                              <p:pRg st="11" end="11"/>
                                            </p:txEl>
                                          </p:spTgt>
                                        </p:tgtEl>
                                        <p:attrNameLst>
                                          <p:attrName>style.visibility</p:attrName>
                                        </p:attrNameLst>
                                      </p:cBhvr>
                                      <p:to>
                                        <p:strVal val="visible"/>
                                      </p:to>
                                    </p:set>
                                    <p:animEffect transition="in" filter="fade">
                                      <p:cBhvr>
                                        <p:cTn id="18" dur="1000"/>
                                        <p:tgtEl>
                                          <p:spTgt spid="1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lang="en-AU" dirty="0"/>
              <a:t>Put the task name here !</a:t>
            </a:r>
            <a:endParaRPr dirty="0"/>
          </a:p>
        </p:txBody>
      </p:sp>
      <p:sp>
        <p:nvSpPr>
          <p:cNvPr id="138" name="Shape 138"/>
          <p:cNvSpPr/>
          <p:nvPr/>
        </p:nvSpPr>
        <p:spPr>
          <a:xfrm>
            <a:off x="764513" y="1979670"/>
            <a:ext cx="4674358" cy="6768596"/>
          </a:xfrm>
          <a:prstGeom prst="rect">
            <a:avLst/>
          </a:prstGeom>
          <a:solidFill>
            <a:srgbClr val="FFFFFF"/>
          </a:solidFill>
          <a:ln w="38100">
            <a:solidFill>
              <a:srgbClr val="175F72"/>
            </a:solidFill>
            <a:miter lim="400000"/>
          </a:ln>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9" name="Shape 139"/>
          <p:cNvSpPr>
            <a:spLocks noGrp="1"/>
          </p:cNvSpPr>
          <p:nvPr>
            <p:ph type="body" sz="half" idx="1"/>
          </p:nvPr>
        </p:nvSpPr>
        <p:spPr>
          <a:xfrm>
            <a:off x="5783740" y="4804792"/>
            <a:ext cx="6921396" cy="4204355"/>
          </a:xfrm>
          <a:prstGeom prst="rect">
            <a:avLst/>
          </a:prstGeom>
        </p:spPr>
        <p:txBody>
          <a:bodyPr>
            <a:normAutofit fontScale="92500" lnSpcReduction="20000"/>
          </a:bodyPr>
          <a:lstStyle/>
          <a:p>
            <a:pPr defTabSz="767283">
              <a:spcBef>
                <a:spcPts val="500"/>
              </a:spcBef>
              <a:defRPr sz="2124"/>
            </a:pPr>
            <a:r>
              <a:rPr sz="2600" dirty="0">
                <a:solidFill>
                  <a:srgbClr val="175F72"/>
                </a:solidFill>
              </a:rPr>
              <a:t>Risk factors to control</a:t>
            </a:r>
            <a:r>
              <a:rPr sz="2600" dirty="0"/>
              <a:t> - How can we:</a:t>
            </a:r>
          </a:p>
          <a:p>
            <a:pPr marL="224789" lvl="1" indent="-224789" defTabSz="767283">
              <a:spcBef>
                <a:spcPts val="500"/>
              </a:spcBef>
              <a:defRPr sz="1769"/>
            </a:pPr>
            <a:r>
              <a:rPr lang="en-AU" sz="2400" dirty="0"/>
              <a:t>Insert text here that will focus the control development working party on the risk factors that need to be controlled.</a:t>
            </a:r>
          </a:p>
          <a:p>
            <a:pPr marL="224789" lvl="1" indent="-224789" defTabSz="767283">
              <a:spcBef>
                <a:spcPts val="500"/>
              </a:spcBef>
              <a:defRPr sz="1769"/>
            </a:pPr>
            <a:r>
              <a:rPr lang="en-AU" sz="2400" dirty="0"/>
              <a:t>E.g. How can we …. Reduce the awkward posture on the back associated with a particular aspect of the task.</a:t>
            </a:r>
          </a:p>
          <a:p>
            <a:pPr marL="224789" lvl="1" indent="-224789" defTabSz="767283">
              <a:spcBef>
                <a:spcPts val="500"/>
              </a:spcBef>
              <a:defRPr sz="1769"/>
            </a:pPr>
            <a:r>
              <a:rPr lang="en-AU" sz="2400" dirty="0"/>
              <a:t>Note : Phrasing these focus questions with “How can we ...” presupposes that there is a possible solution, i.e. NOT “Can we ...” </a:t>
            </a:r>
            <a:endParaRPr sz="2400" dirty="0"/>
          </a:p>
        </p:txBody>
      </p:sp>
      <p:sp>
        <p:nvSpPr>
          <p:cNvPr id="7" name="TextBox 6"/>
          <p:cNvSpPr txBox="1"/>
          <p:nvPr/>
        </p:nvSpPr>
        <p:spPr>
          <a:xfrm>
            <a:off x="7558290" y="2572544"/>
            <a:ext cx="337229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Gill Sans"/>
                <a:ea typeface="+mn-ea"/>
                <a:cs typeface="Gill Sans"/>
                <a:sym typeface="Helvetica Light"/>
              </a:rPr>
              <a:t>Insert a video of the task here</a:t>
            </a:r>
          </a:p>
        </p:txBody>
      </p:sp>
      <p:pic>
        <p:nvPicPr>
          <p:cNvPr id="8" name="Picture 7">
            <a:extLst>
              <a:ext uri="{FF2B5EF4-FFF2-40B4-BE49-F238E27FC236}">
                <a16:creationId xmlns:a16="http://schemas.microsoft.com/office/drawing/2014/main" id="{AB49629C-1379-D644-98D2-5874CDB23C6D}"/>
              </a:ext>
            </a:extLst>
          </p:cNvPr>
          <p:cNvPicPr>
            <a:picLocks noChangeAspect="1"/>
          </p:cNvPicPr>
          <p:nvPr/>
        </p:nvPicPr>
        <p:blipFill>
          <a:blip r:embed="rId3"/>
          <a:stretch>
            <a:fillRect/>
          </a:stretch>
        </p:blipFill>
        <p:spPr>
          <a:xfrm>
            <a:off x="895404" y="2122471"/>
            <a:ext cx="4412576" cy="6482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9"/>
                                        </p:tgtEl>
                                        <p:attrNameLst>
                                          <p:attrName>style.visibility</p:attrName>
                                        </p:attrNameLst>
                                      </p:cBhvr>
                                      <p:to>
                                        <p:strVal val="visible"/>
                                      </p:to>
                                    </p:set>
                                    <p:animEffect transition="in" filter="dissolv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0239" y="1708448"/>
            <a:ext cx="11704322" cy="7342209"/>
          </a:xfrm>
        </p:spPr>
        <p:txBody>
          <a:bodyPr>
            <a:normAutofit fontScale="47500" lnSpcReduction="20000"/>
          </a:bodyPr>
          <a:lstStyle/>
          <a:p>
            <a:pPr>
              <a:lnSpc>
                <a:spcPct val="150000"/>
              </a:lnSpc>
              <a:spcBef>
                <a:spcPts val="0"/>
              </a:spcBef>
              <a:spcAft>
                <a:spcPts val="600"/>
              </a:spcAft>
            </a:pPr>
            <a:r>
              <a:rPr lang="en-US" sz="4500" dirty="0"/>
              <a:t>Actions from the workshop:</a:t>
            </a:r>
          </a:p>
          <a:p>
            <a:pPr>
              <a:lnSpc>
                <a:spcPct val="150000"/>
              </a:lnSpc>
              <a:spcBef>
                <a:spcPts val="0"/>
              </a:spcBef>
              <a:spcAft>
                <a:spcPts val="600"/>
              </a:spcAft>
            </a:pPr>
            <a:endParaRPr lang="en-US" sz="3400" dirty="0"/>
          </a:p>
          <a:p>
            <a:pPr marL="0" lvl="1" indent="0">
              <a:lnSpc>
                <a:spcPct val="150000"/>
              </a:lnSpc>
              <a:spcBef>
                <a:spcPts val="0"/>
              </a:spcBef>
              <a:spcAft>
                <a:spcPts val="600"/>
              </a:spcAft>
              <a:buNone/>
            </a:pPr>
            <a:r>
              <a:rPr lang="en-US" sz="4000" b="1" dirty="0"/>
              <a:t>Elimination:</a:t>
            </a:r>
            <a:endParaRPr lang="en-US" sz="3400" b="0" dirty="0"/>
          </a:p>
          <a:p>
            <a:pPr lvl="1">
              <a:lnSpc>
                <a:spcPct val="150000"/>
              </a:lnSpc>
              <a:spcBef>
                <a:spcPts val="0"/>
              </a:spcBef>
              <a:spcAft>
                <a:spcPts val="600"/>
              </a:spcAft>
            </a:pPr>
            <a:r>
              <a:rPr lang="en-US" sz="3400" dirty="0"/>
              <a:t>List all the actions they would eliminate the task altogether (i.e. the figures in ErgoAnalyst would be left blue and/or would effectively eliminate the risk (i.e. the acute and cumulative risk would be all low i.e. green)</a:t>
            </a:r>
          </a:p>
          <a:p>
            <a:pPr>
              <a:lnSpc>
                <a:spcPct val="150000"/>
              </a:lnSpc>
              <a:spcBef>
                <a:spcPts val="0"/>
              </a:spcBef>
              <a:spcAft>
                <a:spcPts val="600"/>
              </a:spcAft>
            </a:pPr>
            <a:endParaRPr lang="en-US" sz="3400" b="0" dirty="0"/>
          </a:p>
          <a:p>
            <a:pPr>
              <a:lnSpc>
                <a:spcPct val="150000"/>
              </a:lnSpc>
              <a:spcBef>
                <a:spcPts val="0"/>
              </a:spcBef>
              <a:spcAft>
                <a:spcPts val="600"/>
              </a:spcAft>
            </a:pPr>
            <a:r>
              <a:rPr lang="en-US" sz="4000" dirty="0"/>
              <a:t>Design Controls: </a:t>
            </a:r>
          </a:p>
          <a:p>
            <a:pPr marL="360363" indent="-360363">
              <a:lnSpc>
                <a:spcPct val="150000"/>
              </a:lnSpc>
              <a:spcBef>
                <a:spcPts val="0"/>
              </a:spcBef>
              <a:spcAft>
                <a:spcPts val="600"/>
              </a:spcAft>
              <a:buFont typeface="Arial" panose="020B0604020202020204" pitchFamily="34" charset="0"/>
              <a:buChar char="•"/>
            </a:pPr>
            <a:r>
              <a:rPr lang="en-AU" sz="3400" b="0" dirty="0"/>
              <a:t>List all of the actions that involve design changes to the task.</a:t>
            </a:r>
          </a:p>
          <a:p>
            <a:pPr marL="360363" indent="-360363">
              <a:lnSpc>
                <a:spcPct val="150000"/>
              </a:lnSpc>
              <a:spcBef>
                <a:spcPts val="0"/>
              </a:spcBef>
              <a:spcAft>
                <a:spcPts val="600"/>
              </a:spcAft>
              <a:buFont typeface="Arial" panose="020B0604020202020204" pitchFamily="34" charset="0"/>
              <a:buChar char="•"/>
            </a:pPr>
            <a:r>
              <a:rPr lang="en-AU" sz="3400" b="0" dirty="0"/>
              <a:t>Note: Design controls are defined as controls that DON’T require worker compliance to be effective.</a:t>
            </a:r>
          </a:p>
          <a:p>
            <a:pPr lvl="1">
              <a:lnSpc>
                <a:spcPct val="150000"/>
              </a:lnSpc>
              <a:spcBef>
                <a:spcPts val="0"/>
              </a:spcBef>
              <a:spcAft>
                <a:spcPts val="600"/>
              </a:spcAft>
            </a:pPr>
            <a:endParaRPr lang="en-AU" sz="3400" dirty="0"/>
          </a:p>
          <a:p>
            <a:pPr>
              <a:lnSpc>
                <a:spcPct val="150000"/>
              </a:lnSpc>
              <a:spcBef>
                <a:spcPts val="0"/>
              </a:spcBef>
              <a:spcAft>
                <a:spcPts val="600"/>
              </a:spcAft>
            </a:pPr>
            <a:r>
              <a:rPr lang="en-US" sz="4400" dirty="0"/>
              <a:t>Administrative Controls: </a:t>
            </a:r>
          </a:p>
          <a:p>
            <a:pPr marL="360363" indent="-360363">
              <a:lnSpc>
                <a:spcPct val="150000"/>
              </a:lnSpc>
              <a:spcBef>
                <a:spcPts val="0"/>
              </a:spcBef>
              <a:spcAft>
                <a:spcPts val="600"/>
              </a:spcAft>
              <a:buFont typeface="Arial" panose="020B0604020202020204" pitchFamily="34" charset="0"/>
              <a:buChar char="•"/>
            </a:pPr>
            <a:r>
              <a:rPr lang="en-AU" sz="4000" b="0" dirty="0"/>
              <a:t>List all of the actions that involve administrative changes to the task.</a:t>
            </a:r>
          </a:p>
          <a:p>
            <a:pPr marL="360363" indent="-360363">
              <a:lnSpc>
                <a:spcPct val="150000"/>
              </a:lnSpc>
              <a:spcBef>
                <a:spcPts val="0"/>
              </a:spcBef>
              <a:spcAft>
                <a:spcPts val="600"/>
              </a:spcAft>
              <a:buFont typeface="Arial" panose="020B0604020202020204" pitchFamily="34" charset="0"/>
              <a:buChar char="•"/>
            </a:pPr>
            <a:r>
              <a:rPr lang="en-AU" sz="4000" b="0" dirty="0"/>
              <a:t>Note: Administrative controls are defined as controls that DO require worker compliance to be effective.</a:t>
            </a:r>
          </a:p>
          <a:p>
            <a:pPr lvl="1">
              <a:lnSpc>
                <a:spcPct val="150000"/>
              </a:lnSpc>
              <a:spcBef>
                <a:spcPts val="0"/>
              </a:spcBef>
              <a:spcAft>
                <a:spcPts val="600"/>
              </a:spcAft>
            </a:pPr>
            <a:endParaRPr lang="en-US" sz="3400" dirty="0"/>
          </a:p>
          <a:p>
            <a:pPr marL="0" lvl="1" indent="0">
              <a:lnSpc>
                <a:spcPct val="150000"/>
              </a:lnSpc>
              <a:spcBef>
                <a:spcPts val="0"/>
              </a:spcBef>
              <a:spcAft>
                <a:spcPts val="600"/>
              </a:spcAft>
              <a:buNone/>
            </a:pPr>
            <a:r>
              <a:rPr lang="en-US" sz="4000" b="1" dirty="0"/>
              <a:t>Progress:</a:t>
            </a:r>
          </a:p>
          <a:p>
            <a:pPr lvl="1">
              <a:lnSpc>
                <a:spcPct val="150000"/>
              </a:lnSpc>
              <a:spcBef>
                <a:spcPts val="0"/>
              </a:spcBef>
              <a:spcAft>
                <a:spcPts val="600"/>
              </a:spcAft>
            </a:pPr>
            <a:r>
              <a:rPr lang="en-AU" sz="4000" dirty="0"/>
              <a:t>D</a:t>
            </a:r>
            <a:r>
              <a:rPr lang="en-US" sz="4000" dirty="0" err="1"/>
              <a:t>uring</a:t>
            </a:r>
            <a:r>
              <a:rPr lang="en-US" sz="4000" dirty="0"/>
              <a:t> the implementation you can detail any progress that was made to implement the action plan.</a:t>
            </a:r>
            <a:endParaRPr lang="en-US" sz="3400" dirty="0"/>
          </a:p>
        </p:txBody>
      </p:sp>
      <p:sp>
        <p:nvSpPr>
          <p:cNvPr id="5" name="Title 4">
            <a:extLst>
              <a:ext uri="{FF2B5EF4-FFF2-40B4-BE49-F238E27FC236}">
                <a16:creationId xmlns:a16="http://schemas.microsoft.com/office/drawing/2014/main" id="{643746D4-063F-F440-A9F9-1B46C188C90D}"/>
              </a:ext>
            </a:extLst>
          </p:cNvPr>
          <p:cNvSpPr>
            <a:spLocks noGrp="1"/>
          </p:cNvSpPr>
          <p:nvPr>
            <p:ph type="title"/>
          </p:nvPr>
        </p:nvSpPr>
        <p:spPr/>
        <p:txBody>
          <a:bodyPr/>
          <a:lstStyle/>
          <a:p>
            <a:r>
              <a:rPr lang="en-AU" dirty="0"/>
              <a:t>Put the task name here !</a:t>
            </a:r>
            <a:endParaRPr lang="en-US" dirty="0"/>
          </a:p>
        </p:txBody>
      </p:sp>
      <p:sp>
        <p:nvSpPr>
          <p:cNvPr id="6" name="TextBox 5">
            <a:extLst>
              <a:ext uri="{FF2B5EF4-FFF2-40B4-BE49-F238E27FC236}">
                <a16:creationId xmlns:a16="http://schemas.microsoft.com/office/drawing/2014/main" id="{41FA83E5-9B71-D945-B89D-5D12C77FF24C}"/>
              </a:ext>
            </a:extLst>
          </p:cNvPr>
          <p:cNvSpPr txBox="1"/>
          <p:nvPr/>
        </p:nvSpPr>
        <p:spPr>
          <a:xfrm>
            <a:off x="9814768" y="852207"/>
            <a:ext cx="2952328"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AU" sz="1400" b="1" u="none" strike="noStrike" cap="none" spc="0" normalizeH="0" baseline="0" dirty="0">
                <a:ln>
                  <a:noFill/>
                </a:ln>
                <a:solidFill>
                  <a:srgbClr val="000000"/>
                </a:solidFill>
                <a:effectLst/>
                <a:uFillTx/>
                <a:latin typeface="Gill Sans" panose="020B0502020104020203" pitchFamily="34" charset="-79"/>
                <a:cs typeface="Gill Sans" panose="020B0502020104020203" pitchFamily="34" charset="-79"/>
                <a:sym typeface="Helvetica Light"/>
              </a:rPr>
              <a:t>Insert a picture of the actions listed on the white board that were developed in the workshop here</a:t>
            </a:r>
            <a:endParaRPr kumimoji="0" lang="en-US" sz="1400" b="1" u="none" strike="noStrike" cap="none" spc="0" normalizeH="0" baseline="0" dirty="0">
              <a:ln>
                <a:noFill/>
              </a:ln>
              <a:solidFill>
                <a:srgbClr val="000000"/>
              </a:solidFill>
              <a:effectLst/>
              <a:uFillTx/>
              <a:latin typeface="Gill Sans" panose="020B0502020104020203" pitchFamily="34" charset="-79"/>
              <a:cs typeface="Gill Sans" panose="020B0502020104020203" pitchFamily="34" charset="-79"/>
              <a:sym typeface="Helvetica Light"/>
            </a:endParaRPr>
          </a:p>
        </p:txBody>
      </p:sp>
    </p:spTree>
    <p:extLst>
      <p:ext uri="{BB962C8B-B14F-4D97-AF65-F5344CB8AC3E}">
        <p14:creationId xmlns:p14="http://schemas.microsoft.com/office/powerpoint/2010/main" val="138810051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7"/>
          <p:cNvSpPr/>
          <p:nvPr/>
        </p:nvSpPr>
        <p:spPr>
          <a:xfrm>
            <a:off x="1426344" y="1348408"/>
            <a:ext cx="10152112" cy="3247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eaLnBrk="1" fontAlgn="auto">
              <a:lnSpc>
                <a:spcPct val="150000"/>
              </a:lnSpc>
              <a:spcBef>
                <a:spcPts val="0"/>
              </a:spcBef>
              <a:spcAft>
                <a:spcPts val="0"/>
              </a:spcAft>
              <a:defRPr sz="3200" spc="88"/>
            </a:pPr>
            <a:r>
              <a:rPr sz="2800" kern="0" spc="88" dirty="0">
                <a:solidFill>
                  <a:srgbClr val="235F70"/>
                </a:solidFill>
                <a:latin typeface="BlairMdITC TT Medium" pitchFamily="2" charset="0"/>
                <a:ea typeface="Copperplate Gothic Bold" charset="0"/>
                <a:cs typeface="Copperplate Gothic Bold" charset="0"/>
                <a:sym typeface="Copperplate Gothic Bold"/>
              </a:rPr>
              <a:t>ErgoAnalyst</a:t>
            </a:r>
          </a:p>
          <a:p>
            <a:pPr algn="ctr" eaLnBrk="1" fontAlgn="auto">
              <a:lnSpc>
                <a:spcPct val="150000"/>
              </a:lnSpc>
              <a:spcBef>
                <a:spcPts val="0"/>
              </a:spcBef>
              <a:spcAft>
                <a:spcPts val="0"/>
              </a:spcAft>
              <a:defRPr sz="3200" spc="88"/>
            </a:pPr>
            <a:r>
              <a:rPr sz="2800" kern="0" spc="88" dirty="0">
                <a:solidFill>
                  <a:srgbClr val="235F70"/>
                </a:solidFill>
                <a:latin typeface="BlairMdITC TT Medium" pitchFamily="2" charset="0"/>
                <a:ea typeface="Copperplate Gothic Bold" charset="0"/>
                <a:cs typeface="Copperplate Gothic Bold" charset="0"/>
                <a:sym typeface="Copperplate Gothic Bold"/>
              </a:rPr>
              <a:t>Participative Ergonomics</a:t>
            </a:r>
          </a:p>
          <a:p>
            <a:pPr algn="ctr" eaLnBrk="1" fontAlgn="auto">
              <a:lnSpc>
                <a:spcPct val="150000"/>
              </a:lnSpc>
              <a:spcBef>
                <a:spcPts val="0"/>
              </a:spcBef>
              <a:spcAft>
                <a:spcPts val="0"/>
              </a:spcAft>
              <a:defRPr sz="3200" spc="88"/>
            </a:pPr>
            <a:r>
              <a:rPr lang="en-AU" sz="2800" kern="0" spc="88" dirty="0">
                <a:solidFill>
                  <a:srgbClr val="235F70"/>
                </a:solidFill>
                <a:latin typeface="BlairMdITC TT Medium" pitchFamily="2" charset="0"/>
                <a:ea typeface="Copperplate Gothic Bold" charset="0"/>
                <a:cs typeface="Copperplate Gothic Bold" charset="0"/>
                <a:sym typeface="Copperplate Gothic Bold"/>
              </a:rPr>
              <a:t>Control Development Workshop</a:t>
            </a:r>
          </a:p>
          <a:p>
            <a:pPr algn="ctr" eaLnBrk="1" fontAlgn="auto">
              <a:lnSpc>
                <a:spcPct val="150000"/>
              </a:lnSpc>
              <a:spcBef>
                <a:spcPts val="0"/>
              </a:spcBef>
              <a:spcAft>
                <a:spcPts val="0"/>
              </a:spcAft>
              <a:defRPr sz="3200" spc="88"/>
            </a:pPr>
            <a:endParaRPr lang="en-AU" sz="2800" kern="0" spc="88" dirty="0">
              <a:solidFill>
                <a:srgbClr val="235F70"/>
              </a:solidFill>
              <a:latin typeface="BlairMdITC TT Medium" pitchFamily="2" charset="0"/>
              <a:ea typeface="Copperplate Gothic Bold" charset="0"/>
              <a:cs typeface="Copperplate Gothic Bold" charset="0"/>
              <a:sym typeface="Copperplate Gothic Bold"/>
            </a:endParaRPr>
          </a:p>
          <a:p>
            <a:pPr algn="ctr" eaLnBrk="1" fontAlgn="auto">
              <a:lnSpc>
                <a:spcPct val="150000"/>
              </a:lnSpc>
              <a:spcBef>
                <a:spcPts val="0"/>
              </a:spcBef>
              <a:spcAft>
                <a:spcPts val="0"/>
              </a:spcAft>
              <a:defRPr sz="3200" spc="88"/>
            </a:pPr>
            <a:r>
              <a:rPr lang="en-AU" sz="2800" kern="0" spc="88" dirty="0">
                <a:solidFill>
                  <a:srgbClr val="235F70"/>
                </a:solidFill>
                <a:latin typeface="BlairMdITC TT Medium" pitchFamily="2" charset="0"/>
                <a:ea typeface="Copperplate Gothic Bold" charset="0"/>
                <a:cs typeface="Copperplate Gothic Bold" charset="0"/>
                <a:sym typeface="Copperplate Gothic Bold"/>
              </a:rPr>
              <a:t>Task: Profile Grinding</a:t>
            </a:r>
          </a:p>
        </p:txBody>
      </p:sp>
      <p:pic>
        <p:nvPicPr>
          <p:cNvPr id="5" name="SkeletonManDivisions.png"/>
          <p:cNvPicPr>
            <a:picLocks noChangeAspect="1"/>
          </p:cNvPicPr>
          <p:nvPr/>
        </p:nvPicPr>
        <p:blipFill>
          <a:blip r:embed="rId3"/>
          <a:stretch>
            <a:fillRect/>
          </a:stretch>
        </p:blipFill>
        <p:spPr>
          <a:xfrm>
            <a:off x="9814768" y="4012704"/>
            <a:ext cx="2188870" cy="4550884"/>
          </a:xfrm>
          <a:prstGeom prst="rect">
            <a:avLst/>
          </a:prstGeom>
          <a:ln w="12700">
            <a:miter lim="400000"/>
          </a:ln>
          <a:effectLst>
            <a:outerShdw blurRad="127000" dist="76200" dir="2700000" rotWithShape="0">
              <a:srgbClr val="000000">
                <a:alpha val="75000"/>
              </a:srgbClr>
            </a:outerShdw>
            <a:reflection stA="50000" endPos="40000" dir="5400000" sy="-100000" algn="bl" rotWithShape="0"/>
          </a:effectLst>
        </p:spPr>
      </p:pic>
      <p:sp>
        <p:nvSpPr>
          <p:cNvPr id="8" name="Shape 29"/>
          <p:cNvSpPr/>
          <p:nvPr/>
        </p:nvSpPr>
        <p:spPr>
          <a:xfrm>
            <a:off x="453728" y="6544017"/>
            <a:ext cx="6624736" cy="234936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eaLnBrk="1" fontAlgn="auto">
              <a:lnSpc>
                <a:spcPct val="110000"/>
              </a:lnSpc>
              <a:spcBef>
                <a:spcPts val="800"/>
              </a:spcBef>
              <a:spcAft>
                <a:spcPts val="1200"/>
              </a:spcAft>
              <a:defRPr sz="2000" spc="0">
                <a:solidFill>
                  <a:srgbClr val="000000"/>
                </a:solidFill>
                <a:latin typeface="Avenir Heavy Oblique"/>
                <a:ea typeface="Avenir Heavy Oblique"/>
                <a:cs typeface="Avenir Heavy Oblique"/>
                <a:sym typeface="Avenir Heavy Oblique"/>
              </a:defRPr>
            </a:pPr>
            <a:r>
              <a:rPr sz="2800" kern="0" dirty="0">
                <a:solidFill>
                  <a:srgbClr val="000000"/>
                </a:solidFill>
                <a:latin typeface="Gill Sans Light"/>
                <a:ea typeface="Avenir Heavy Oblique"/>
                <a:cs typeface="Gill Sans Light"/>
                <a:sym typeface="Avenir Heavy Oblique"/>
              </a:rPr>
              <a:t>Gary Dennis BHSc (Hons) PhD CPE</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lang="en-AU" sz="2400" i="1" kern="0" dirty="0">
                <a:solidFill>
                  <a:srgbClr val="000000"/>
                </a:solidFill>
                <a:latin typeface="Gill Sans Light"/>
                <a:ea typeface="Avenir Heavy Oblique"/>
                <a:cs typeface="Gill Sans Light"/>
                <a:sym typeface="Avenir Heavy Oblique"/>
              </a:rPr>
              <a:t>Managing </a:t>
            </a:r>
            <a:r>
              <a:rPr sz="2400" i="1" kern="0" dirty="0">
                <a:solidFill>
                  <a:srgbClr val="000000"/>
                </a:solidFill>
                <a:latin typeface="Gill Sans Light"/>
                <a:ea typeface="Avenir Heavy Oblique"/>
                <a:cs typeface="Gill Sans Light"/>
                <a:sym typeface="Avenir Heavy Oblique"/>
              </a:rPr>
              <a:t>Director ErgoEnterprises</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sz="2400" i="1" kern="0" dirty="0">
                <a:solidFill>
                  <a:srgbClr val="000000"/>
                </a:solidFill>
                <a:latin typeface="Gill Sans Light"/>
                <a:ea typeface="Avenir Heavy Oblique"/>
                <a:cs typeface="Gill Sans Light"/>
                <a:sym typeface="Avenir Heavy Oblique"/>
              </a:rPr>
              <a:t>Adj. The University of Queensland</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sz="2400" i="1" u="sng" kern="0" dirty="0">
                <a:solidFill>
                  <a:srgbClr val="000000"/>
                </a:solidFill>
                <a:uFill>
                  <a:solidFill>
                    <a:srgbClr val="009999"/>
                  </a:solidFill>
                </a:uFill>
                <a:latin typeface="Gill Sans Light"/>
                <a:ea typeface="Avenir Heavy Oblique"/>
                <a:cs typeface="Gill Sans Light"/>
                <a:sym typeface="Avenir Heavy Oblique"/>
                <a:hlinkClick r:id="rId4"/>
              </a:rPr>
              <a:t>gdennis@ergoenterprises.com.au</a:t>
            </a:r>
          </a:p>
          <a:p>
            <a:pPr algn="l" eaLnBrk="1" fontAlgn="auto">
              <a:lnSpc>
                <a:spcPct val="110000"/>
              </a:lnSpc>
              <a:spcBef>
                <a:spcPts val="0"/>
              </a:spcBef>
              <a:spcAft>
                <a:spcPts val="0"/>
              </a:spcAft>
              <a:defRPr sz="1800" spc="0">
                <a:solidFill>
                  <a:srgbClr val="000000"/>
                </a:solidFill>
                <a:latin typeface="Avenir Heavy Oblique"/>
                <a:ea typeface="Avenir Heavy Oblique"/>
                <a:cs typeface="Avenir Heavy Oblique"/>
                <a:sym typeface="Avenir Heavy Oblique"/>
              </a:defRPr>
            </a:pPr>
            <a:r>
              <a:rPr sz="2400" i="1" kern="0" dirty="0">
                <a:solidFill>
                  <a:srgbClr val="000000"/>
                </a:solidFill>
                <a:latin typeface="Gill Sans Light"/>
                <a:ea typeface="Avenir Heavy Oblique"/>
                <a:cs typeface="Gill Sans Light"/>
                <a:sym typeface="Avenir Heavy Oblique"/>
              </a:rPr>
              <a:t>Mobile: 0410 629 626</a:t>
            </a:r>
          </a:p>
        </p:txBody>
      </p:sp>
    </p:spTree>
    <p:extLst>
      <p:ext uri="{BB962C8B-B14F-4D97-AF65-F5344CB8AC3E}">
        <p14:creationId xmlns:p14="http://schemas.microsoft.com/office/powerpoint/2010/main" val="30874563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rPr lang="en-AU" dirty="0"/>
              <a:t>Profile grinding a rail weld</a:t>
            </a:r>
            <a:endParaRPr dirty="0"/>
          </a:p>
        </p:txBody>
      </p:sp>
      <p:sp>
        <p:nvSpPr>
          <p:cNvPr id="134" name="Shape 134"/>
          <p:cNvSpPr>
            <a:spLocks noGrp="1"/>
          </p:cNvSpPr>
          <p:nvPr>
            <p:ph type="body" idx="1"/>
          </p:nvPr>
        </p:nvSpPr>
        <p:spPr>
          <a:xfrm>
            <a:off x="650239" y="1852464"/>
            <a:ext cx="11887777" cy="7200800"/>
          </a:xfrm>
          <a:prstGeom prst="rect">
            <a:avLst/>
          </a:prstGeom>
        </p:spPr>
        <p:txBody>
          <a:bodyPr>
            <a:normAutofit fontScale="77500" lnSpcReduction="20000"/>
          </a:bodyPr>
          <a:lstStyle/>
          <a:p>
            <a:pPr>
              <a:lnSpc>
                <a:spcPct val="150000"/>
              </a:lnSpc>
              <a:spcBef>
                <a:spcPts val="0"/>
              </a:spcBef>
            </a:pPr>
            <a:r>
              <a:rPr lang="en-AU" sz="3300" dirty="0"/>
              <a:t>Task Factors</a:t>
            </a:r>
          </a:p>
          <a:p>
            <a:pPr marL="0" lvl="1">
              <a:spcBef>
                <a:spcPts val="0"/>
              </a:spcBef>
              <a:tabLst>
                <a:tab pos="396875" algn="l"/>
              </a:tabLst>
            </a:pPr>
            <a:r>
              <a:rPr lang="en-AU" sz="2800" dirty="0"/>
              <a:t>Grind the weld joining 2 rail sections to</a:t>
            </a:r>
            <a:br>
              <a:rPr lang="en-AU" sz="2800" dirty="0"/>
            </a:br>
            <a:r>
              <a:rPr lang="en-AU" sz="2800" dirty="0"/>
              <a:t>	match the profile of the rail with 1 mm tolerance</a:t>
            </a:r>
          </a:p>
          <a:p>
            <a:pPr marL="0" lvl="1">
              <a:spcBef>
                <a:spcPts val="0"/>
              </a:spcBef>
              <a:tabLst>
                <a:tab pos="396875" algn="l"/>
              </a:tabLst>
            </a:pPr>
            <a:r>
              <a:rPr lang="en-AU" sz="2800" dirty="0"/>
              <a:t>68 kg </a:t>
            </a:r>
            <a:r>
              <a:rPr lang="en-AU" sz="2800" dirty="0" err="1"/>
              <a:t>Geismar</a:t>
            </a:r>
            <a:r>
              <a:rPr lang="en-AU" sz="2800" dirty="0"/>
              <a:t> grinder manually lifted on and off</a:t>
            </a:r>
            <a:br>
              <a:rPr lang="en-AU" sz="2800" dirty="0"/>
            </a:br>
            <a:r>
              <a:rPr lang="en-AU" sz="2800" dirty="0"/>
              <a:t>	the truck (Hiab not generally used) and onto the track</a:t>
            </a:r>
          </a:p>
          <a:p>
            <a:pPr marL="0" lvl="1">
              <a:spcBef>
                <a:spcPts val="0"/>
              </a:spcBef>
            </a:pPr>
            <a:r>
              <a:rPr lang="en-AU" sz="2800" dirty="0"/>
              <a:t>5 - 20 mins per weld</a:t>
            </a:r>
          </a:p>
          <a:p>
            <a:pPr marL="0" lvl="1">
              <a:spcBef>
                <a:spcPts val="0"/>
              </a:spcBef>
            </a:pPr>
            <a:r>
              <a:rPr lang="en-AU" sz="2800" dirty="0"/>
              <a:t>Typically to 5 - 10+ welds per 8 hour shift</a:t>
            </a:r>
          </a:p>
          <a:p>
            <a:pPr marL="0" lvl="1">
              <a:lnSpc>
                <a:spcPct val="120000"/>
              </a:lnSpc>
              <a:spcBef>
                <a:spcPts val="0"/>
              </a:spcBef>
            </a:pPr>
            <a:endParaRPr lang="en-AU" dirty="0"/>
          </a:p>
          <a:p>
            <a:pPr>
              <a:lnSpc>
                <a:spcPct val="120000"/>
              </a:lnSpc>
              <a:spcBef>
                <a:spcPts val="0"/>
              </a:spcBef>
            </a:pPr>
            <a:r>
              <a:rPr lang="en-AU" sz="3300" dirty="0"/>
              <a:t>Environmental Factors</a:t>
            </a:r>
          </a:p>
          <a:p>
            <a:pPr marL="0" lvl="1">
              <a:spcBef>
                <a:spcPts val="0"/>
              </a:spcBef>
              <a:tabLst>
                <a:tab pos="396875" algn="l"/>
              </a:tabLst>
            </a:pPr>
            <a:r>
              <a:rPr lang="en-AU" sz="2800" dirty="0"/>
              <a:t>Hot, humid, localised vibration, sometimes time pressures, guards removed for side rail access, skill 	required not to ‘dip the rail’ (so the task is typically performed by the older more experienced 	team members)</a:t>
            </a:r>
          </a:p>
          <a:p>
            <a:pPr marL="0" lvl="1">
              <a:lnSpc>
                <a:spcPct val="120000"/>
              </a:lnSpc>
              <a:spcBef>
                <a:spcPts val="0"/>
              </a:spcBef>
            </a:pPr>
            <a:endParaRPr lang="en-AU" dirty="0"/>
          </a:p>
          <a:p>
            <a:pPr>
              <a:lnSpc>
                <a:spcPct val="120000"/>
              </a:lnSpc>
              <a:spcBef>
                <a:spcPts val="0"/>
              </a:spcBef>
            </a:pPr>
            <a:r>
              <a:rPr lang="en-AU" sz="3300" dirty="0"/>
              <a:t>Physical Factors</a:t>
            </a:r>
          </a:p>
          <a:p>
            <a:pPr marL="0" lvl="1">
              <a:spcBef>
                <a:spcPts val="0"/>
              </a:spcBef>
            </a:pPr>
            <a:r>
              <a:rPr lang="en-AU" sz="2800" dirty="0"/>
              <a:t>Heavy grinder with high muscular force required to support its weight </a:t>
            </a:r>
          </a:p>
          <a:p>
            <a:pPr marL="0" lvl="1">
              <a:spcBef>
                <a:spcPts val="0"/>
              </a:spcBef>
            </a:pPr>
            <a:r>
              <a:rPr lang="en-AU" sz="2800" dirty="0"/>
              <a:t>Bent over back to grind the side of the rail</a:t>
            </a:r>
          </a:p>
          <a:p>
            <a:pPr marL="0" lvl="1">
              <a:spcBef>
                <a:spcPts val="0"/>
              </a:spcBef>
            </a:pPr>
            <a:r>
              <a:rPr lang="en-AU" sz="2800" dirty="0"/>
              <a:t>High force on wrist to wind the grinder head in</a:t>
            </a:r>
          </a:p>
        </p:txBody>
      </p:sp>
      <p:pic>
        <p:nvPicPr>
          <p:cNvPr id="2" name="Picture 1">
            <a:extLst>
              <a:ext uri="{FF2B5EF4-FFF2-40B4-BE49-F238E27FC236}">
                <a16:creationId xmlns:a16="http://schemas.microsoft.com/office/drawing/2014/main" id="{21B8FBCE-46F0-FF40-A9EE-E6AE129C0A03}"/>
              </a:ext>
            </a:extLst>
          </p:cNvPr>
          <p:cNvPicPr>
            <a:picLocks noChangeAspect="1"/>
          </p:cNvPicPr>
          <p:nvPr/>
        </p:nvPicPr>
        <p:blipFill>
          <a:blip r:embed="rId3"/>
          <a:stretch>
            <a:fillRect/>
          </a:stretch>
        </p:blipFill>
        <p:spPr>
          <a:xfrm>
            <a:off x="8086576" y="1996480"/>
            <a:ext cx="4038600" cy="3022600"/>
          </a:xfrm>
          <a:prstGeom prst="rect">
            <a:avLst/>
          </a:prstGeom>
          <a:ln w="28575">
            <a:solidFill>
              <a:srgbClr val="185F73"/>
            </a:solidFill>
          </a:ln>
        </p:spPr>
      </p:pic>
    </p:spTree>
    <p:extLst>
      <p:ext uri="{BB962C8B-B14F-4D97-AF65-F5344CB8AC3E}">
        <p14:creationId xmlns:p14="http://schemas.microsoft.com/office/powerpoint/2010/main" val="3449315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6" end="6"/>
                                            </p:txEl>
                                          </p:spTgt>
                                        </p:tgtEl>
                                        <p:attrNameLst>
                                          <p:attrName>style.visibility</p:attrName>
                                        </p:attrNameLst>
                                      </p:cBhvr>
                                      <p:to>
                                        <p:strVal val="visible"/>
                                      </p:to>
                                    </p:set>
                                    <p:animEffect transition="in" filter="fade">
                                      <p:cBhvr>
                                        <p:cTn id="7" dur="1000"/>
                                        <p:tgtEl>
                                          <p:spTgt spid="13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
                                            <p:txEl>
                                              <p:pRg st="7" end="7"/>
                                            </p:txEl>
                                          </p:spTgt>
                                        </p:tgtEl>
                                        <p:attrNameLst>
                                          <p:attrName>style.visibility</p:attrName>
                                        </p:attrNameLst>
                                      </p:cBhvr>
                                      <p:to>
                                        <p:strVal val="visible"/>
                                      </p:to>
                                    </p:set>
                                    <p:animEffect transition="in" filter="fade">
                                      <p:cBhvr>
                                        <p:cTn id="10" dur="1000"/>
                                        <p:tgtEl>
                                          <p:spTgt spid="13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xEl>
                                              <p:pRg st="9" end="9"/>
                                            </p:txEl>
                                          </p:spTgt>
                                        </p:tgtEl>
                                        <p:attrNameLst>
                                          <p:attrName>style.visibility</p:attrName>
                                        </p:attrNameLst>
                                      </p:cBhvr>
                                      <p:to>
                                        <p:strVal val="visible"/>
                                      </p:to>
                                    </p:set>
                                    <p:animEffect transition="in" filter="fade">
                                      <p:cBhvr>
                                        <p:cTn id="15" dur="1000"/>
                                        <p:tgtEl>
                                          <p:spTgt spid="134">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xEl>
                                              <p:pRg st="10" end="10"/>
                                            </p:txEl>
                                          </p:spTgt>
                                        </p:tgtEl>
                                        <p:attrNameLst>
                                          <p:attrName>style.visibility</p:attrName>
                                        </p:attrNameLst>
                                      </p:cBhvr>
                                      <p:to>
                                        <p:strVal val="visible"/>
                                      </p:to>
                                    </p:set>
                                    <p:animEffect transition="in" filter="fade">
                                      <p:cBhvr>
                                        <p:cTn id="18" dur="1000"/>
                                        <p:tgtEl>
                                          <p:spTgt spid="134">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xEl>
                                              <p:pRg st="11" end="11"/>
                                            </p:txEl>
                                          </p:spTgt>
                                        </p:tgtEl>
                                        <p:attrNameLst>
                                          <p:attrName>style.visibility</p:attrName>
                                        </p:attrNameLst>
                                      </p:cBhvr>
                                      <p:to>
                                        <p:strVal val="visible"/>
                                      </p:to>
                                    </p:set>
                                    <p:animEffect transition="in" filter="fade">
                                      <p:cBhvr>
                                        <p:cTn id="21" dur="1000"/>
                                        <p:tgtEl>
                                          <p:spTgt spid="134">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4">
                                            <p:txEl>
                                              <p:pRg st="12" end="12"/>
                                            </p:txEl>
                                          </p:spTgt>
                                        </p:tgtEl>
                                        <p:attrNameLst>
                                          <p:attrName>style.visibility</p:attrName>
                                        </p:attrNameLst>
                                      </p:cBhvr>
                                      <p:to>
                                        <p:strVal val="visible"/>
                                      </p:to>
                                    </p:set>
                                    <p:animEffect transition="in" filter="fade">
                                      <p:cBhvr>
                                        <p:cTn id="24" dur="1000"/>
                                        <p:tgtEl>
                                          <p:spTgt spid="1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lang="en-AU" dirty="0"/>
              <a:t>Profile grinding a rail weld</a:t>
            </a:r>
            <a:endParaRPr dirty="0"/>
          </a:p>
        </p:txBody>
      </p:sp>
      <p:sp>
        <p:nvSpPr>
          <p:cNvPr id="138" name="Shape 138"/>
          <p:cNvSpPr/>
          <p:nvPr/>
        </p:nvSpPr>
        <p:spPr>
          <a:xfrm>
            <a:off x="764513" y="1979670"/>
            <a:ext cx="4674358" cy="6768596"/>
          </a:xfrm>
          <a:prstGeom prst="rect">
            <a:avLst/>
          </a:prstGeom>
          <a:solidFill>
            <a:srgbClr val="FFFFFF"/>
          </a:solidFill>
          <a:ln w="38100">
            <a:solidFill>
              <a:srgbClr val="175F72"/>
            </a:solidFill>
            <a:miter lim="400000"/>
          </a:ln>
          <a:effectLst>
            <a:outerShdw blurRad="50800" dist="38100" dir="2700000" algn="tl" rotWithShape="0">
              <a:prstClr val="black">
                <a:alpha val="40000"/>
              </a:prst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139" name="Shape 139"/>
          <p:cNvSpPr>
            <a:spLocks noGrp="1"/>
          </p:cNvSpPr>
          <p:nvPr>
            <p:ph type="body" sz="half" idx="1"/>
          </p:nvPr>
        </p:nvSpPr>
        <p:spPr>
          <a:xfrm>
            <a:off x="5783740" y="4732784"/>
            <a:ext cx="6921396" cy="4276363"/>
          </a:xfrm>
          <a:prstGeom prst="rect">
            <a:avLst/>
          </a:prstGeom>
        </p:spPr>
        <p:txBody>
          <a:bodyPr>
            <a:normAutofit/>
          </a:bodyPr>
          <a:lstStyle/>
          <a:p>
            <a:pPr defTabSz="767283">
              <a:spcBef>
                <a:spcPts val="500"/>
              </a:spcBef>
              <a:defRPr sz="2124"/>
            </a:pPr>
            <a:r>
              <a:rPr dirty="0">
                <a:solidFill>
                  <a:srgbClr val="175F72"/>
                </a:solidFill>
              </a:rPr>
              <a:t>Risk factors to control</a:t>
            </a:r>
            <a:r>
              <a:rPr dirty="0"/>
              <a:t> - How can we:</a:t>
            </a:r>
          </a:p>
          <a:p>
            <a:pPr marL="224789" lvl="1" indent="-224789" defTabSz="767283">
              <a:spcBef>
                <a:spcPts val="500"/>
              </a:spcBef>
              <a:defRPr sz="1769"/>
            </a:pPr>
            <a:r>
              <a:rPr lang="en-AU" dirty="0"/>
              <a:t>Eliminate or reduce the need to perform the task?</a:t>
            </a:r>
          </a:p>
          <a:p>
            <a:pPr marL="224789" lvl="1" indent="-224789" defTabSz="767283">
              <a:spcBef>
                <a:spcPts val="500"/>
              </a:spcBef>
              <a:defRPr sz="1769"/>
            </a:pPr>
            <a:r>
              <a:rPr lang="en-AU" dirty="0"/>
              <a:t>Reduce the high exertion and awkward bent-over posture on the back that is required to hold the grinder when grinding the side of the rail?</a:t>
            </a:r>
          </a:p>
          <a:p>
            <a:pPr marL="224789" lvl="1" indent="-224789" defTabSz="767283">
              <a:spcBef>
                <a:spcPts val="500"/>
              </a:spcBef>
              <a:defRPr sz="1769"/>
            </a:pPr>
            <a:r>
              <a:rPr lang="en-AU" dirty="0"/>
              <a:t>Make the grinder self supporting so that workers don’t have to continually support its weight?</a:t>
            </a:r>
          </a:p>
          <a:p>
            <a:pPr marL="224789" lvl="1" indent="-224789" defTabSz="767283">
              <a:spcBef>
                <a:spcPts val="500"/>
              </a:spcBef>
              <a:defRPr sz="1769"/>
            </a:pPr>
            <a:r>
              <a:rPr lang="en-AU" dirty="0"/>
              <a:t>Remove the need to manually wind the grinding head?</a:t>
            </a:r>
          </a:p>
          <a:p>
            <a:pPr marL="224789" lvl="1" indent="-224789" defTabSz="767283">
              <a:spcBef>
                <a:spcPts val="500"/>
              </a:spcBef>
              <a:defRPr sz="1769"/>
            </a:pPr>
            <a:r>
              <a:rPr lang="en-AU" dirty="0"/>
              <a:t>Reduce exposure by enabling the less experienced workers to perform the task via job rotation and/or make the job quicker to perform?</a:t>
            </a:r>
            <a:endParaRPr dirty="0"/>
          </a:p>
        </p:txBody>
      </p:sp>
      <p:pic>
        <p:nvPicPr>
          <p:cNvPr id="8" name="Picture 7">
            <a:extLst>
              <a:ext uri="{FF2B5EF4-FFF2-40B4-BE49-F238E27FC236}">
                <a16:creationId xmlns:a16="http://schemas.microsoft.com/office/drawing/2014/main" id="{AB49629C-1379-D644-98D2-5874CDB23C6D}"/>
              </a:ext>
            </a:extLst>
          </p:cNvPr>
          <p:cNvPicPr>
            <a:picLocks noChangeAspect="1"/>
          </p:cNvPicPr>
          <p:nvPr/>
        </p:nvPicPr>
        <p:blipFill>
          <a:blip r:embed="rId3"/>
          <a:stretch>
            <a:fillRect/>
          </a:stretch>
        </p:blipFill>
        <p:spPr>
          <a:xfrm>
            <a:off x="895404" y="2122471"/>
            <a:ext cx="4412576" cy="6482993"/>
          </a:xfrm>
          <a:prstGeom prst="rect">
            <a:avLst/>
          </a:prstGeom>
        </p:spPr>
      </p:pic>
      <p:pic>
        <p:nvPicPr>
          <p:cNvPr id="10" name="Picture 9">
            <a:extLst>
              <a:ext uri="{FF2B5EF4-FFF2-40B4-BE49-F238E27FC236}">
                <a16:creationId xmlns:a16="http://schemas.microsoft.com/office/drawing/2014/main" id="{FBF9AB53-A501-2E45-AA42-58B5EEA074F1}"/>
              </a:ext>
            </a:extLst>
          </p:cNvPr>
          <p:cNvPicPr>
            <a:picLocks noChangeAspect="1"/>
          </p:cNvPicPr>
          <p:nvPr/>
        </p:nvPicPr>
        <p:blipFill>
          <a:blip r:embed="rId4"/>
          <a:stretch>
            <a:fillRect/>
          </a:stretch>
        </p:blipFill>
        <p:spPr>
          <a:xfrm>
            <a:off x="5926335" y="1979669"/>
            <a:ext cx="3198706" cy="2394000"/>
          </a:xfrm>
          <a:prstGeom prst="rect">
            <a:avLst/>
          </a:prstGeom>
          <a:ln w="28575">
            <a:solidFill>
              <a:srgbClr val="185F73"/>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488E9B1C-97E0-D744-9F4E-48C4432D50E0}"/>
              </a:ext>
            </a:extLst>
          </p:cNvPr>
          <p:cNvPicPr>
            <a:picLocks noChangeAspect="1"/>
          </p:cNvPicPr>
          <p:nvPr/>
        </p:nvPicPr>
        <p:blipFill>
          <a:blip r:embed="rId5"/>
          <a:stretch>
            <a:fillRect/>
          </a:stretch>
        </p:blipFill>
        <p:spPr>
          <a:xfrm>
            <a:off x="9382720" y="1979670"/>
            <a:ext cx="3208180" cy="2392768"/>
          </a:xfrm>
          <a:prstGeom prst="rect">
            <a:avLst/>
          </a:prstGeom>
          <a:ln w="28575">
            <a:solidFill>
              <a:srgbClr val="185F7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764791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39"/>
                                        </p:tgtEl>
                                        <p:attrNameLst>
                                          <p:attrName>style.visibility</p:attrName>
                                        </p:attrNameLst>
                                      </p:cBhvr>
                                      <p:to>
                                        <p:strVal val="visible"/>
                                      </p:to>
                                    </p:set>
                                    <p:animEffect transition="in" filter="dissolv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746D4-063F-F440-A9F9-1B46C188C90D}"/>
              </a:ext>
            </a:extLst>
          </p:cNvPr>
          <p:cNvSpPr>
            <a:spLocks noGrp="1"/>
          </p:cNvSpPr>
          <p:nvPr>
            <p:ph type="title"/>
          </p:nvPr>
        </p:nvSpPr>
        <p:spPr/>
        <p:txBody>
          <a:bodyPr/>
          <a:lstStyle/>
          <a:p>
            <a:r>
              <a:rPr lang="en-AU" dirty="0"/>
              <a:t>Profile grinding a rail weld</a:t>
            </a:r>
            <a:endParaRPr lang="en-US" dirty="0"/>
          </a:p>
        </p:txBody>
      </p:sp>
      <p:sp>
        <p:nvSpPr>
          <p:cNvPr id="2" name="Text Placeholder 1"/>
          <p:cNvSpPr>
            <a:spLocks noGrp="1"/>
          </p:cNvSpPr>
          <p:nvPr>
            <p:ph type="body" idx="1"/>
          </p:nvPr>
        </p:nvSpPr>
        <p:spPr>
          <a:xfrm>
            <a:off x="650238" y="1708448"/>
            <a:ext cx="11828825" cy="7579680"/>
          </a:xfrm>
        </p:spPr>
        <p:txBody>
          <a:bodyPr>
            <a:noAutofit/>
          </a:bodyPr>
          <a:lstStyle/>
          <a:p>
            <a:pPr>
              <a:lnSpc>
                <a:spcPct val="150000"/>
              </a:lnSpc>
              <a:spcBef>
                <a:spcPts val="0"/>
              </a:spcBef>
            </a:pPr>
            <a:r>
              <a:rPr lang="en-US" sz="1600" dirty="0"/>
              <a:t>Actions from the workshop:</a:t>
            </a:r>
          </a:p>
          <a:p>
            <a:pPr>
              <a:lnSpc>
                <a:spcPct val="150000"/>
              </a:lnSpc>
              <a:spcBef>
                <a:spcPts val="0"/>
              </a:spcBef>
            </a:pPr>
            <a:endParaRPr lang="en-US" sz="1200" dirty="0"/>
          </a:p>
          <a:p>
            <a:pPr marL="0" lvl="1" indent="0">
              <a:lnSpc>
                <a:spcPct val="150000"/>
              </a:lnSpc>
              <a:spcBef>
                <a:spcPts val="0"/>
              </a:spcBef>
              <a:buNone/>
            </a:pPr>
            <a:r>
              <a:rPr lang="en-US" sz="1600" b="1" dirty="0"/>
              <a:t>Elimination:</a:t>
            </a:r>
            <a:endParaRPr lang="en-US" sz="1600" b="0" dirty="0"/>
          </a:p>
          <a:p>
            <a:pPr marL="0" lvl="1">
              <a:lnSpc>
                <a:spcPct val="150000"/>
              </a:lnSpc>
              <a:spcBef>
                <a:spcPts val="0"/>
              </a:spcBef>
            </a:pPr>
            <a:r>
              <a:rPr lang="en-AU" sz="1200" b="0" dirty="0"/>
              <a:t>Consideration</a:t>
            </a:r>
            <a:r>
              <a:rPr lang="en-US" sz="1200" b="0" dirty="0"/>
              <a:t> was given </a:t>
            </a:r>
            <a:r>
              <a:rPr lang="en-US" sz="1200" dirty="0"/>
              <a:t>for the need to weld rail joints. As this is essential for safety reasons, the task can not be eliminated.</a:t>
            </a:r>
          </a:p>
          <a:p>
            <a:pPr marL="0" lvl="1">
              <a:lnSpc>
                <a:spcPct val="150000"/>
              </a:lnSpc>
              <a:spcBef>
                <a:spcPts val="0"/>
              </a:spcBef>
            </a:pPr>
            <a:endParaRPr lang="en-US" sz="1200" b="0" dirty="0"/>
          </a:p>
          <a:p>
            <a:pPr>
              <a:lnSpc>
                <a:spcPct val="150000"/>
              </a:lnSpc>
              <a:spcBef>
                <a:spcPts val="0"/>
              </a:spcBef>
            </a:pPr>
            <a:r>
              <a:rPr lang="en-US" sz="1600" dirty="0"/>
              <a:t>Design Controls: </a:t>
            </a:r>
          </a:p>
          <a:p>
            <a:pPr>
              <a:lnSpc>
                <a:spcPct val="120000"/>
              </a:lnSpc>
              <a:spcBef>
                <a:spcPts val="0"/>
              </a:spcBef>
            </a:pPr>
            <a:r>
              <a:rPr lang="en-AU" sz="1200" b="0" dirty="0"/>
              <a:t>Initial proposals for a new design of the profile grinder:</a:t>
            </a:r>
          </a:p>
          <a:p>
            <a:pPr indent="-360363">
              <a:lnSpc>
                <a:spcPct val="120000"/>
              </a:lnSpc>
              <a:spcBef>
                <a:spcPts val="0"/>
              </a:spcBef>
              <a:buFont typeface="Arial" panose="020B0604020202020204" pitchFamily="34" charset="0"/>
              <a:buChar char="•"/>
            </a:pPr>
            <a:r>
              <a:rPr lang="en-AU" sz="1200" b="0" dirty="0"/>
              <a:t>Reduce the weight of the grinder.</a:t>
            </a:r>
          </a:p>
          <a:p>
            <a:pPr indent="-360363">
              <a:lnSpc>
                <a:spcPct val="120000"/>
              </a:lnSpc>
              <a:spcBef>
                <a:spcPts val="0"/>
              </a:spcBef>
              <a:buFont typeface="Arial" panose="020B0604020202020204" pitchFamily="34" charset="0"/>
              <a:buChar char="•"/>
            </a:pPr>
            <a:r>
              <a:rPr lang="en-AU" sz="1200" b="0" dirty="0"/>
              <a:t>Every vehicle carrying profile grinder to have a Hiab and/or a tail gate loader as a mandatory resource.</a:t>
            </a:r>
          </a:p>
          <a:p>
            <a:pPr indent="-360363">
              <a:lnSpc>
                <a:spcPct val="120000"/>
              </a:lnSpc>
              <a:spcBef>
                <a:spcPts val="0"/>
              </a:spcBef>
              <a:buFont typeface="Arial" panose="020B0604020202020204" pitchFamily="34" charset="0"/>
              <a:buChar char="•"/>
            </a:pPr>
            <a:r>
              <a:rPr lang="en-AU" sz="1200" b="0" dirty="0"/>
              <a:t>Appropriate handle bars to aid a 2 to 4 man lift.</a:t>
            </a:r>
          </a:p>
          <a:p>
            <a:pPr indent="-360363">
              <a:lnSpc>
                <a:spcPct val="120000"/>
              </a:lnSpc>
              <a:spcBef>
                <a:spcPts val="0"/>
              </a:spcBef>
              <a:buFont typeface="Arial" panose="020B0604020202020204" pitchFamily="34" charset="0"/>
              <a:buChar char="•"/>
            </a:pPr>
            <a:r>
              <a:rPr lang="en-AU" sz="1200" b="0" dirty="0"/>
              <a:t>Rotating head to eliminate the bending required to grind the side of the rail.</a:t>
            </a:r>
          </a:p>
          <a:p>
            <a:pPr indent="-360363">
              <a:lnSpc>
                <a:spcPct val="120000"/>
              </a:lnSpc>
              <a:spcBef>
                <a:spcPts val="0"/>
              </a:spcBef>
              <a:buFont typeface="Arial" panose="020B0604020202020204" pitchFamily="34" charset="0"/>
              <a:buChar char="•"/>
            </a:pPr>
            <a:r>
              <a:rPr lang="en-AU" sz="1200" b="0" dirty="0"/>
              <a:t>Motorised height adjustable grinding head to replace the manual wheel currently in use.</a:t>
            </a:r>
          </a:p>
          <a:p>
            <a:pPr indent="-360363">
              <a:lnSpc>
                <a:spcPct val="120000"/>
              </a:lnSpc>
              <a:spcBef>
                <a:spcPts val="0"/>
              </a:spcBef>
              <a:buFont typeface="Arial" panose="020B0604020202020204" pitchFamily="34" charset="0"/>
              <a:buChar char="•"/>
            </a:pPr>
            <a:r>
              <a:rPr lang="en-AU" sz="1200" b="0" dirty="0"/>
              <a:t>The handle used to roll the grinder along the track should be at an appropriate height.</a:t>
            </a:r>
          </a:p>
          <a:p>
            <a:pPr indent="-360363">
              <a:lnSpc>
                <a:spcPct val="120000"/>
              </a:lnSpc>
              <a:spcBef>
                <a:spcPts val="0"/>
              </a:spcBef>
              <a:buFont typeface="Arial" panose="020B0604020202020204" pitchFamily="34" charset="0"/>
              <a:buChar char="•"/>
            </a:pPr>
            <a:endParaRPr lang="en-AU" sz="1200" b="0" dirty="0"/>
          </a:p>
          <a:p>
            <a:pPr>
              <a:lnSpc>
                <a:spcPct val="120000"/>
              </a:lnSpc>
              <a:spcBef>
                <a:spcPts val="0"/>
              </a:spcBef>
            </a:pPr>
            <a:r>
              <a:rPr lang="en-AU" sz="1200" b="0" dirty="0"/>
              <a:t>Both </a:t>
            </a:r>
            <a:r>
              <a:rPr lang="en-AU" sz="1200" b="0" dirty="0" err="1"/>
              <a:t>Giesmar</a:t>
            </a:r>
            <a:r>
              <a:rPr lang="en-AU" sz="1200" b="0" dirty="0"/>
              <a:t> and Robel (grinder manufactures) were present and involved in the risk assessment and control development workshops, and were able to demonstrate their modified profile grinder designs (with a rotating grinding head) to the workers. Based upon the feedback from the workers after using these modified designs it was felt that the Robel grinder was the most appropriate grinder although it still needed some additional modification's; including: </a:t>
            </a:r>
          </a:p>
          <a:p>
            <a:pPr indent="-360363">
              <a:lnSpc>
                <a:spcPct val="120000"/>
              </a:lnSpc>
              <a:spcBef>
                <a:spcPts val="0"/>
              </a:spcBef>
              <a:buFont typeface="Arial" panose="020B0604020202020204" pitchFamily="34" charset="0"/>
              <a:buChar char="•"/>
            </a:pPr>
            <a:r>
              <a:rPr lang="en-AU" sz="1200" b="0" dirty="0"/>
              <a:t>A more powerful motor to reduce the grinding time.</a:t>
            </a:r>
          </a:p>
          <a:p>
            <a:pPr indent="-360363">
              <a:lnSpc>
                <a:spcPct val="120000"/>
              </a:lnSpc>
              <a:spcBef>
                <a:spcPts val="0"/>
              </a:spcBef>
              <a:buFont typeface="Arial" panose="020B0604020202020204" pitchFamily="34" charset="0"/>
              <a:buChar char="•"/>
            </a:pPr>
            <a:r>
              <a:rPr lang="en-AU" sz="1200" b="0" dirty="0"/>
              <a:t>More secure coupling flanges that guided the profile grinder as the grinding head moved over the rail.</a:t>
            </a:r>
          </a:p>
          <a:p>
            <a:pPr indent="-360363">
              <a:lnSpc>
                <a:spcPct val="120000"/>
              </a:lnSpc>
              <a:spcBef>
                <a:spcPts val="0"/>
              </a:spcBef>
              <a:buFont typeface="Arial" panose="020B0604020202020204" pitchFamily="34" charset="0"/>
              <a:buChar char="•"/>
            </a:pPr>
            <a:r>
              <a:rPr lang="en-AU" sz="1200" b="0" dirty="0"/>
              <a:t>A higher handle to ensure that the worker was even more upright when grinding.</a:t>
            </a:r>
          </a:p>
          <a:p>
            <a:pPr indent="-360363">
              <a:lnSpc>
                <a:spcPct val="120000"/>
              </a:lnSpc>
              <a:spcBef>
                <a:spcPts val="0"/>
              </a:spcBef>
              <a:buFont typeface="Arial" panose="020B0604020202020204" pitchFamily="34" charset="0"/>
              <a:buChar char="•"/>
            </a:pPr>
            <a:r>
              <a:rPr lang="en-AU" sz="1200" b="0" dirty="0"/>
              <a:t>Appropriately placed 'up and down' motorised grinding buttons for the grinding head.</a:t>
            </a:r>
          </a:p>
          <a:p>
            <a:pPr indent="-360363">
              <a:lnSpc>
                <a:spcPct val="120000"/>
              </a:lnSpc>
              <a:spcBef>
                <a:spcPts val="0"/>
              </a:spcBef>
              <a:buFont typeface="Arial" panose="020B0604020202020204" pitchFamily="34" charset="0"/>
              <a:buChar char="•"/>
            </a:pPr>
            <a:endParaRPr lang="en-AU" sz="1200" b="0" dirty="0"/>
          </a:p>
          <a:p>
            <a:pPr>
              <a:lnSpc>
                <a:spcPct val="120000"/>
              </a:lnSpc>
              <a:spcBef>
                <a:spcPts val="0"/>
              </a:spcBef>
            </a:pPr>
            <a:r>
              <a:rPr lang="en-AU" sz="1200" b="0" dirty="0"/>
              <a:t>Note: Robel developed all of these controls (with extensive laboratory testing) and then demonstrated the 'new' profile grinder with these modifications on-site on the 24 of June 2010.</a:t>
            </a:r>
          </a:p>
          <a:p>
            <a:pPr>
              <a:lnSpc>
                <a:spcPct val="120000"/>
              </a:lnSpc>
              <a:spcBef>
                <a:spcPts val="0"/>
              </a:spcBef>
            </a:pPr>
            <a:endParaRPr lang="en-AU" sz="1200" b="0" dirty="0"/>
          </a:p>
          <a:p>
            <a:pPr>
              <a:lnSpc>
                <a:spcPct val="120000"/>
              </a:lnSpc>
              <a:spcBef>
                <a:spcPts val="0"/>
              </a:spcBef>
            </a:pPr>
            <a:r>
              <a:rPr lang="en-AU" sz="1600" b="0" dirty="0"/>
              <a:t> </a:t>
            </a:r>
            <a:r>
              <a:rPr lang="en-US" sz="1600" dirty="0"/>
              <a:t>Administrative Controls: </a:t>
            </a:r>
          </a:p>
          <a:p>
            <a:pPr indent="-360363">
              <a:lnSpc>
                <a:spcPct val="150000"/>
              </a:lnSpc>
              <a:spcBef>
                <a:spcPts val="0"/>
              </a:spcBef>
              <a:buFont typeface="Arial" panose="020B0604020202020204" pitchFamily="34" charset="0"/>
              <a:buChar char="•"/>
            </a:pPr>
            <a:r>
              <a:rPr lang="en-AU" sz="1200" b="0" dirty="0"/>
              <a:t>Manual to be developed to support specific training on the cutting and grinding techniques and the required maintenance regimes.</a:t>
            </a:r>
          </a:p>
          <a:p>
            <a:pPr indent="-360363">
              <a:lnSpc>
                <a:spcPct val="150000"/>
              </a:lnSpc>
              <a:spcBef>
                <a:spcPts val="0"/>
              </a:spcBef>
              <a:buFont typeface="Arial" panose="020B0604020202020204" pitchFamily="34" charset="0"/>
              <a:buChar char="•"/>
            </a:pPr>
            <a:endParaRPr lang="en-US" sz="1200" dirty="0"/>
          </a:p>
          <a:p>
            <a:pPr marL="0" lvl="1" indent="0">
              <a:lnSpc>
                <a:spcPct val="150000"/>
              </a:lnSpc>
              <a:spcBef>
                <a:spcPts val="0"/>
              </a:spcBef>
              <a:buNone/>
            </a:pPr>
            <a:r>
              <a:rPr lang="en-US" sz="1600" b="1" dirty="0"/>
              <a:t>Progress:</a:t>
            </a:r>
          </a:p>
          <a:p>
            <a:pPr marL="0" lvl="1">
              <a:lnSpc>
                <a:spcPct val="150000"/>
              </a:lnSpc>
              <a:spcBef>
                <a:spcPts val="0"/>
              </a:spcBef>
            </a:pPr>
            <a:r>
              <a:rPr lang="en-AU" sz="1200" dirty="0"/>
              <a:t>The final ‘modified’ rotating Robel grinder was approved for purchase in September 2010. </a:t>
            </a:r>
            <a:endParaRPr lang="en-US" sz="1200" dirty="0"/>
          </a:p>
        </p:txBody>
      </p:sp>
    </p:spTree>
    <p:extLst>
      <p:ext uri="{BB962C8B-B14F-4D97-AF65-F5344CB8AC3E}">
        <p14:creationId xmlns:p14="http://schemas.microsoft.com/office/powerpoint/2010/main" val="5405853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2086</TotalTime>
  <Words>3009</Words>
  <Application>Microsoft Macintosh PowerPoint</Application>
  <PresentationFormat>Custom</PresentationFormat>
  <Paragraphs>188</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BlairMdITC TT Medium</vt:lpstr>
      <vt:lpstr>Calibri</vt:lpstr>
      <vt:lpstr>Gill Sans</vt:lpstr>
      <vt:lpstr>Gill Sans Light</vt:lpstr>
      <vt:lpstr>Gill Sans MT</vt:lpstr>
      <vt:lpstr>Gill Sans SemiBold</vt:lpstr>
      <vt:lpstr>Gill Sans Ultra Bold</vt:lpstr>
      <vt:lpstr>Helvetica Light</vt:lpstr>
      <vt:lpstr>Helvetica Neue</vt:lpstr>
      <vt:lpstr>White</vt:lpstr>
      <vt:lpstr>PowerPoint Presentation</vt:lpstr>
      <vt:lpstr>What are the factors that can cause injury?</vt:lpstr>
      <vt:lpstr>Put the task name here !</vt:lpstr>
      <vt:lpstr>Put the task name here !</vt:lpstr>
      <vt:lpstr>Put the task name here !</vt:lpstr>
      <vt:lpstr>PowerPoint Presentation</vt:lpstr>
      <vt:lpstr>Profile grinding a rail weld</vt:lpstr>
      <vt:lpstr>Profile grinding a rail weld</vt:lpstr>
      <vt:lpstr>Profile grinding a rail weld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 Emptying Linen Bags</dc:title>
  <dc:creator>Peter Chapple</dc:creator>
  <cp:lastModifiedBy>Gary Dennis</cp:lastModifiedBy>
  <cp:revision>35</cp:revision>
  <dcterms:modified xsi:type="dcterms:W3CDTF">2020-07-20T03:21:29Z</dcterms:modified>
</cp:coreProperties>
</file>